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79" r:id="rId4"/>
    <p:sldId id="271" r:id="rId5"/>
    <p:sldId id="257" r:id="rId6"/>
    <p:sldId id="258" r:id="rId7"/>
    <p:sldId id="259" r:id="rId8"/>
    <p:sldId id="273" r:id="rId9"/>
    <p:sldId id="265" r:id="rId10"/>
    <p:sldId id="272" r:id="rId11"/>
    <p:sldId id="266" r:id="rId12"/>
    <p:sldId id="260" r:id="rId13"/>
    <p:sldId id="268" r:id="rId14"/>
    <p:sldId id="274" r:id="rId15"/>
    <p:sldId id="278" r:id="rId16"/>
    <p:sldId id="269" r:id="rId1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13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BC871-4D9D-2D47-BB97-73293DB5778A}" type="datetimeFigureOut">
              <a:rPr lang="it-IT" smtClean="0"/>
              <a:t>02/10/15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98893-853C-7746-80C6-B574BBB00F2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587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E0-0F49-E44F-98F6-1020E934046F}" type="datetimeFigureOut">
              <a:rPr lang="it-IT" smtClean="0"/>
              <a:t>02/10/15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F2284-E8C3-384D-8421-7C64B56123F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7756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1648-1ACC-774B-AA78-B69ED2799F42}" type="datetime1">
              <a:rPr lang="it-IT" smtClean="0"/>
              <a:t>02/10/15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ANCE Varese - Consiglio direttivo 7.10.2014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84F8-E175-8644-86D3-71BA03AB76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65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52B5-22E7-2C44-B12A-EF9761562B38}" type="datetime1">
              <a:rPr lang="it-IT" smtClean="0"/>
              <a:t>02/10/15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ANCE Varese - Consiglio direttivo 7.10.2014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84F8-E175-8644-86D3-71BA03AB76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60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CFAE-05B8-8645-A87D-0B86CFF9CC82}" type="datetime1">
              <a:rPr lang="it-IT" smtClean="0"/>
              <a:t>02/10/15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ANCE Varese - Consiglio direttivo 7.10.2014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84F8-E175-8644-86D3-71BA03AB76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15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BA57-8945-D94E-9DB2-2F6671060DFF}" type="datetime1">
              <a:rPr lang="it-IT" smtClean="0"/>
              <a:t>02/10/15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ANCE Varese - Consiglio direttivo 7.10.2014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84F8-E175-8644-86D3-71BA03AB76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37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3C76-FC57-B044-A561-5589029189D3}" type="datetime1">
              <a:rPr lang="it-IT" smtClean="0"/>
              <a:t>02/10/15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ANCE Varese - Consiglio direttivo 7.10.2014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84F8-E175-8644-86D3-71BA03AB76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913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8698-6546-F143-A41D-E68339900F89}" type="datetime1">
              <a:rPr lang="it-IT" smtClean="0"/>
              <a:t>02/10/15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ANCE Varese - Consiglio direttivo 7.10.2014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84F8-E175-8644-86D3-71BA03AB76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54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6225-B78A-2142-934B-3E6C69B7E5D7}" type="datetime1">
              <a:rPr lang="it-IT" smtClean="0"/>
              <a:t>02/10/15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ANCE Varese - Consiglio direttivo 7.10.2014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84F8-E175-8644-86D3-71BA03AB76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67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5E0F-C4A9-A144-B881-9409836473C9}" type="datetime1">
              <a:rPr lang="it-IT" smtClean="0"/>
              <a:t>02/10/15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ANCE Varese - Consiglio direttivo 7.10.2014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84F8-E175-8644-86D3-71BA03AB76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CD40-B5EA-FF48-93A6-F2E40FCE7CA4}" type="datetime1">
              <a:rPr lang="it-IT" smtClean="0"/>
              <a:t>02/10/15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ANCE Varese - Consiglio direttivo 7.10.2014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84F8-E175-8644-86D3-71BA03AB76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36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008F-F702-B341-AEE0-3A66193DC985}" type="datetime1">
              <a:rPr lang="it-IT" smtClean="0"/>
              <a:t>02/10/15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ANCE Varese - Consiglio direttivo 7.10.2014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84F8-E175-8644-86D3-71BA03AB76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20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920FF-0E9B-E747-BDE6-541ED46FCCF9}" type="datetime1">
              <a:rPr lang="it-IT" smtClean="0"/>
              <a:t>02/10/15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ANCE Varese - Consiglio direttivo 7.10.2014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84F8-E175-8644-86D3-71BA03AB76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81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6C874-D2A5-1E41-BF14-5F4FB76BBB3C}" type="datetime1">
              <a:rPr lang="it-IT" smtClean="0"/>
              <a:t>02/10/15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ANCE Varese - Consiglio direttivo 7.10.2014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B84F8-E175-8644-86D3-71BA03AB764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827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0422" y="1502371"/>
            <a:ext cx="6258547" cy="3522060"/>
          </a:xfrm>
        </p:spPr>
        <p:txBody>
          <a:bodyPr>
            <a:normAutofit/>
          </a:bodyPr>
          <a:lstStyle/>
          <a:p>
            <a:r>
              <a:rPr lang="it-IT" dirty="0" smtClean="0"/>
              <a:t>Riqualificare </a:t>
            </a:r>
            <a:br>
              <a:rPr lang="it-IT" dirty="0" smtClean="0"/>
            </a:br>
            <a:r>
              <a:rPr lang="it-IT" dirty="0" smtClean="0"/>
              <a:t>il patrimonio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sz="3200" dirty="0"/>
          </a:p>
        </p:txBody>
      </p:sp>
      <p:pic>
        <p:nvPicPr>
          <p:cNvPr id="4" name="Immagine 3" descr="ance nuo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9" y="199026"/>
            <a:ext cx="2233087" cy="887347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00321" y="6356350"/>
            <a:ext cx="3139870" cy="365125"/>
          </a:xfrm>
        </p:spPr>
        <p:txBody>
          <a:bodyPr/>
          <a:lstStyle/>
          <a:p>
            <a:r>
              <a:rPr lang="it-IT" dirty="0" smtClean="0"/>
              <a:t>Ediltek Malpensa Fiere, 2 ottobre 2015</a:t>
            </a:r>
          </a:p>
        </p:txBody>
      </p:sp>
    </p:spTree>
    <p:extLst>
      <p:ext uri="{BB962C8B-B14F-4D97-AF65-F5344CB8AC3E}">
        <p14:creationId xmlns:p14="http://schemas.microsoft.com/office/powerpoint/2010/main" val="3790207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Efficienza energetica pessima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400" dirty="0"/>
              <a:t>•  Secondo dati Istat, il 22,5% dei condomini si trova in mediocre o pessimo stato di conservazione. 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•  Secondo recenti stime ogni anno questi condomini consumano 4 milioni di Tonnellate Equivalenti di Petrolio (TEP) ed emettono circa 15 milioni di tonnellate di CO2. 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•  Questi dati evidenziano l’importanza quantitativa dell’impatto che una politica attenta di intervento ai fini di riduzione dei consumi e miglioramento dell’efficienza energetica potrebbe comportare per i condomini e, non secondariamente, per le politiche di contenimento delle emissioni di CO2. </a:t>
            </a:r>
            <a:endParaRPr lang="it-IT" sz="2400" dirty="0"/>
          </a:p>
          <a:p>
            <a:pPr marL="0" indent="0" algn="just">
              <a:buNone/>
            </a:pPr>
            <a:endParaRPr lang="it-IT" sz="2400" dirty="0" smtClean="0"/>
          </a:p>
        </p:txBody>
      </p:sp>
      <p:pic>
        <p:nvPicPr>
          <p:cNvPr id="4" name="Immagine 3" descr="ance nuo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9" y="199026"/>
            <a:ext cx="2233087" cy="887347"/>
          </a:xfrm>
          <a:prstGeom prst="rect">
            <a:avLst/>
          </a:prstGeom>
        </p:spPr>
      </p:pic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00321" y="6356350"/>
            <a:ext cx="3139870" cy="365125"/>
          </a:xfrm>
        </p:spPr>
        <p:txBody>
          <a:bodyPr/>
          <a:lstStyle/>
          <a:p>
            <a:r>
              <a:rPr lang="it-IT" dirty="0" smtClean="0"/>
              <a:t>Ediltek Malpensa Fiere, 2 ottobre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7904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21065"/>
            <a:ext cx="8229600" cy="49176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3800" dirty="0">
                <a:solidFill>
                  <a:srgbClr val="FF0000"/>
                </a:solidFill>
              </a:rPr>
              <a:t>Cosa ci dice l’Europa? </a:t>
            </a:r>
            <a:endParaRPr lang="it-IT" sz="3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•  Le direttive europee obbligano l’Italia a promuovere un’edilizia che consumi meno energia, che produca meno CO2 e che certifichi il livello di consumo delle nostre abitazioni e dei nostri fabbricati... ma l’Italia come sempre è in ritardo!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•  Entro il 2020 tutte le nuove costruzioni private dovranno essere a “energia quasi zero”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•  Entro il 2018 tutti gli edifici pubblici di nuova costruzione dovranno rispettare i parametri europei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•  Dal 2014 ogni anno il 3% delle superfici</a:t>
            </a:r>
            <a:br>
              <a:rPr lang="it-IT" dirty="0"/>
            </a:br>
            <a:r>
              <a:rPr lang="it-IT" dirty="0"/>
              <a:t>di edifici pubblici esistenti dovranno essere rese efficienti dal punto di vista energetico </a:t>
            </a:r>
            <a:endParaRPr lang="it-IT" dirty="0"/>
          </a:p>
          <a:p>
            <a:pPr marL="0" indent="0" algn="just">
              <a:buNone/>
            </a:pPr>
            <a:endParaRPr lang="it-IT" dirty="0" smtClean="0"/>
          </a:p>
        </p:txBody>
      </p:sp>
      <p:pic>
        <p:nvPicPr>
          <p:cNvPr id="4" name="Immagine 3" descr="ance nuo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9" y="199026"/>
            <a:ext cx="2233087" cy="887347"/>
          </a:xfrm>
          <a:prstGeom prst="rect">
            <a:avLst/>
          </a:prstGeom>
        </p:spPr>
      </p:pic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00321" y="6356350"/>
            <a:ext cx="3139870" cy="365125"/>
          </a:xfrm>
        </p:spPr>
        <p:txBody>
          <a:bodyPr/>
          <a:lstStyle/>
          <a:p>
            <a:r>
              <a:rPr lang="it-IT" dirty="0" smtClean="0"/>
              <a:t>Ediltek Malpensa Fiere, 2 ottobre 2015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94290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ance nuo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9" y="199026"/>
            <a:ext cx="2233087" cy="887347"/>
          </a:xfrm>
          <a:prstGeom prst="rect">
            <a:avLst/>
          </a:prstGeom>
        </p:spPr>
      </p:pic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7109"/>
            <a:ext cx="8229600" cy="48617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4100" dirty="0">
                <a:solidFill>
                  <a:srgbClr val="FF0000"/>
                </a:solidFill>
              </a:rPr>
              <a:t>Cosa fare? </a:t>
            </a:r>
            <a:endParaRPr lang="it-IT" sz="4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• Intervenire nei condomini con </a:t>
            </a:r>
            <a:r>
              <a:rPr lang="it-IT" b="1" dirty="0"/>
              <a:t>adeguate scelte di efficientamento energetico</a:t>
            </a:r>
            <a:r>
              <a:rPr lang="it-IT" dirty="0"/>
              <a:t>, di manutenzione ordinaria e straordinaria, valutando la </a:t>
            </a:r>
            <a:r>
              <a:rPr lang="it-IT" b="1" dirty="0" err="1"/>
              <a:t>sostenibilita</a:t>
            </a:r>
            <a:r>
              <a:rPr lang="it-IT" b="1" dirty="0"/>
              <a:t>̀ non solo economica ma soprattutto ambientale </a:t>
            </a:r>
            <a:r>
              <a:rPr lang="it-IT" dirty="0"/>
              <a:t>è oggi un obiettivo che devono porsi tutti i soggetti interessati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• E’ una politica che deve essere </a:t>
            </a:r>
            <a:r>
              <a:rPr lang="it-IT" b="1" dirty="0"/>
              <a:t>promossa e sviluppata proprio dagli amministratori condominiali</a:t>
            </a:r>
            <a:r>
              <a:rPr lang="it-IT" dirty="0"/>
              <a:t>, in quanto una buona gestione del condominio, efficiente dal punto di vista energetico ed efficace dal punto di vista del comfort abitativo, comporta </a:t>
            </a:r>
            <a:r>
              <a:rPr lang="it-IT" b="1" dirty="0"/>
              <a:t>notevoli risparmi sui costi di gestione </a:t>
            </a:r>
            <a:r>
              <a:rPr lang="it-IT" dirty="0"/>
              <a:t>degli alloggi e dei condomini e soprattutto un miglior benessere delle famiglie e dei soggetti che vivono e lavorano nelle unità immobiliari condominiali. 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00321" y="6356350"/>
            <a:ext cx="3139870" cy="365125"/>
          </a:xfrm>
        </p:spPr>
        <p:txBody>
          <a:bodyPr/>
          <a:lstStyle/>
          <a:p>
            <a:r>
              <a:rPr lang="it-IT" dirty="0" smtClean="0"/>
              <a:t>Ediltek Malpensa Fiere, 2 ottobre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7753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ance nuo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9" y="199026"/>
            <a:ext cx="2233087" cy="887347"/>
          </a:xfrm>
          <a:prstGeom prst="rect">
            <a:avLst/>
          </a:prstGeom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18762"/>
            <a:ext cx="8229600" cy="46524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500" dirty="0">
                <a:solidFill>
                  <a:srgbClr val="FF0000"/>
                </a:solidFill>
              </a:rPr>
              <a:t>Chi lo deve fare? </a:t>
            </a:r>
            <a:r>
              <a:rPr lang="it-IT" sz="3500" dirty="0" smtClean="0">
                <a:solidFill>
                  <a:srgbClr val="FF0000"/>
                </a:solidFill>
              </a:rPr>
              <a:t>Un appello…</a:t>
            </a:r>
            <a:endParaRPr lang="it-IT" sz="3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• Queste politiche di intervento possono contare su un insieme di </a:t>
            </a:r>
            <a:r>
              <a:rPr lang="it-IT" b="1" dirty="0"/>
              <a:t>oltre 25.000 amministratori professionali </a:t>
            </a:r>
            <a:r>
              <a:rPr lang="it-IT" dirty="0"/>
              <a:t>che amministrano circa </a:t>
            </a:r>
            <a:r>
              <a:rPr lang="it-IT" b="1" dirty="0"/>
              <a:t>600.000 condomini </a:t>
            </a:r>
            <a:r>
              <a:rPr lang="it-IT" dirty="0"/>
              <a:t>in Italia e di almeno, secondo le stime, altri 30.000 amministratori non professionali.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• Un vero e proprio esercito di soggetti che potrebbero essere </a:t>
            </a:r>
            <a:r>
              <a:rPr lang="it-IT" b="1" dirty="0"/>
              <a:t>promotori e attivatori di nuove politiche di intervento di manutenzione ordinaria e straordinaria nei condomini</a:t>
            </a:r>
            <a:r>
              <a:rPr lang="it-IT" dirty="0"/>
              <a:t>. 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00321" y="6356350"/>
            <a:ext cx="3139870" cy="365125"/>
          </a:xfrm>
        </p:spPr>
        <p:txBody>
          <a:bodyPr/>
          <a:lstStyle/>
          <a:p>
            <a:r>
              <a:rPr lang="it-IT" dirty="0" smtClean="0"/>
              <a:t>Ediltek Malpensa Fiere, 2 ottobre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4169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ance nuo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9" y="199026"/>
            <a:ext cx="2233087" cy="887347"/>
          </a:xfrm>
          <a:prstGeom prst="rect">
            <a:avLst/>
          </a:prstGeom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Cosa possiamo fare?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• usare bene gli incentivi • statali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• regionali • comunali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• promuovere lavori di ristrutturazione energetica e strutturale nei condomini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• avviare audit energetici dei condomini per sviluppare adeguati business </a:t>
            </a:r>
            <a:r>
              <a:rPr lang="it-IT" dirty="0" err="1"/>
              <a:t>plan</a:t>
            </a:r>
            <a:r>
              <a:rPr lang="it-IT" dirty="0"/>
              <a:t> 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00321" y="6356350"/>
            <a:ext cx="3139870" cy="365125"/>
          </a:xfrm>
        </p:spPr>
        <p:txBody>
          <a:bodyPr/>
          <a:lstStyle/>
          <a:p>
            <a:r>
              <a:rPr lang="it-IT" dirty="0" smtClean="0"/>
              <a:t>Ediltek Malpensa Fiere, 2 ottobre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3825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65400" y="274638"/>
            <a:ext cx="6021399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Quindi?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1859"/>
            <a:ext cx="8229600" cy="41443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Un </a:t>
            </a:r>
            <a:r>
              <a:rPr lang="it-IT" b="1" dirty="0" smtClean="0"/>
              <a:t>nuovo posizionamento </a:t>
            </a:r>
            <a:r>
              <a:rPr lang="it-IT" b="1" dirty="0"/>
              <a:t>sul mercato </a:t>
            </a:r>
            <a:r>
              <a:rPr lang="it-IT" dirty="0"/>
              <a:t>a prescindere dalle dimensioni della propria azienda (c’è spazio per interventi di qualsiasi dimensione</a:t>
            </a:r>
            <a:r>
              <a:rPr lang="it-IT" dirty="0" smtClean="0"/>
              <a:t>)</a:t>
            </a:r>
          </a:p>
          <a:p>
            <a:pPr marL="0" indent="0" algn="just">
              <a:buNone/>
            </a:pPr>
            <a:r>
              <a:rPr lang="it-IT" dirty="0" smtClean="0"/>
              <a:t>Le domande </a:t>
            </a:r>
            <a:r>
              <a:rPr lang="it-IT" dirty="0"/>
              <a:t>più </a:t>
            </a:r>
            <a:r>
              <a:rPr lang="it-IT" dirty="0" smtClean="0"/>
              <a:t>importanti </a:t>
            </a:r>
            <a:r>
              <a:rPr lang="it-IT" dirty="0"/>
              <a:t>che </a:t>
            </a:r>
            <a:r>
              <a:rPr lang="it-IT" dirty="0" smtClean="0"/>
              <a:t>un professionista o un imprenditore </a:t>
            </a:r>
            <a:r>
              <a:rPr lang="it-IT" dirty="0"/>
              <a:t>può porsi </a:t>
            </a:r>
            <a:r>
              <a:rPr lang="it-IT" dirty="0" smtClean="0"/>
              <a:t>sono: </a:t>
            </a:r>
            <a:r>
              <a:rPr lang="it-IT" b="1" dirty="0"/>
              <a:t>per che cosa sono qualificato? Per che cosa voglio farmi conoscere dal mercato? Quale è il mio segmento di mercato?</a:t>
            </a:r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 descr="ance nuo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9" y="199026"/>
            <a:ext cx="2233087" cy="887347"/>
          </a:xfrm>
          <a:prstGeom prst="rect">
            <a:avLst/>
          </a:prstGeom>
        </p:spPr>
      </p:pic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00321" y="6356350"/>
            <a:ext cx="3139870" cy="365125"/>
          </a:xfrm>
        </p:spPr>
        <p:txBody>
          <a:bodyPr/>
          <a:lstStyle/>
          <a:p>
            <a:r>
              <a:rPr lang="it-IT" dirty="0" smtClean="0"/>
              <a:t>Ediltek Malpensa Fiere, 2 ottobre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6883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0931" y="1544372"/>
            <a:ext cx="8229600" cy="462451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it-IT" b="1" dirty="0" smtClean="0"/>
              <a:t>Non </a:t>
            </a:r>
            <a:r>
              <a:rPr lang="it-IT" b="1" dirty="0"/>
              <a:t>pretendiamo che le cose cambino, se continuiamo a fare le stesse cose. </a:t>
            </a:r>
            <a:endParaRPr lang="it-IT" b="1" dirty="0" smtClean="0"/>
          </a:p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crisi può essere una grande benedizione per le persone e le nazioni, perché la crisi porta progressi.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La creatività nasce dalle difficoltà come il giorno nasce dalla notte oscura. E' nella crisi che sorge l'inventiva, le scoperte e le grandi strategie. Chi supera la crisi supera sé stesso senza essere superato. Chi attribuisce alla crisi i suoi fallimenti e disagi, inibisce il proprio talento e attribuisce più valore ai problemi che alle soluzioni. Il più grande inconveniente delle persone e delle nazioni è la pigrizia nel cercare soluzioni e vie di uscita ai propri problemi.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Senza crisi non ci sono sfide, senza sfide la vita è una routine, una lenta agonia.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Senza crisi non c'è merito. E' nella crisi che emerge il meglio di ognuno, perché senza crisi tutti i venti sono solo lievi brezze. Parlare di crisi significa incrementarla, e tacere nella crisi è esaltare il conformismo. Invece, lavoriamo duro.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Finiamola una volta per tutte con </a:t>
            </a:r>
            <a:r>
              <a:rPr lang="it-IT" b="1" dirty="0"/>
              <a:t>l'unica crisi pericolosa</a:t>
            </a:r>
            <a:r>
              <a:rPr lang="it-IT" dirty="0"/>
              <a:t>, che </a:t>
            </a:r>
            <a:r>
              <a:rPr lang="it-IT" b="1" dirty="0"/>
              <a:t>è la tragedia di non voler lottare per superarla</a:t>
            </a:r>
            <a:r>
              <a:rPr lang="it-IT" dirty="0" smtClean="0"/>
              <a:t>.</a:t>
            </a:r>
            <a:endParaRPr lang="it-IT" dirty="0"/>
          </a:p>
          <a:p>
            <a:pPr marL="0" indent="0" algn="r">
              <a:buNone/>
            </a:pPr>
            <a:r>
              <a:rPr lang="it-IT" i="1" dirty="0" smtClean="0"/>
              <a:t>Albert Einstein</a:t>
            </a:r>
            <a:endParaRPr lang="it-IT" i="1" dirty="0"/>
          </a:p>
        </p:txBody>
      </p:sp>
      <p:pic>
        <p:nvPicPr>
          <p:cNvPr id="4" name="Immagine 3" descr="ance nuo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9" y="199026"/>
            <a:ext cx="2233087" cy="887347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00321" y="6356350"/>
            <a:ext cx="3139870" cy="365125"/>
          </a:xfrm>
        </p:spPr>
        <p:txBody>
          <a:bodyPr/>
          <a:lstStyle/>
          <a:p>
            <a:r>
              <a:rPr lang="it-IT" dirty="0" smtClean="0"/>
              <a:t>Ediltek Malpensa Fiere, 2 ottobre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3556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49130" y="274637"/>
            <a:ext cx="5937669" cy="1134995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La responsabilità di far nascere una nuova domanda</a:t>
            </a:r>
            <a:endParaRPr lang="it-IT" sz="2800" dirty="0"/>
          </a:p>
        </p:txBody>
      </p:sp>
      <p:pic>
        <p:nvPicPr>
          <p:cNvPr id="4" name="Immagine 3" descr="ance nuo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9" y="199026"/>
            <a:ext cx="2233087" cy="887347"/>
          </a:xfrm>
          <a:prstGeom prst="rect">
            <a:avLst/>
          </a:prstGeom>
        </p:spPr>
      </p:pic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00321" y="6356350"/>
            <a:ext cx="3139870" cy="365125"/>
          </a:xfrm>
        </p:spPr>
        <p:txBody>
          <a:bodyPr/>
          <a:lstStyle/>
          <a:p>
            <a:r>
              <a:rPr lang="it-IT" dirty="0" smtClean="0"/>
              <a:t>Ediltek Malpensa Fiere, 2 ottobre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4425" t="21129" r="25000" b="16856"/>
          <a:stretch>
            <a:fillRect/>
          </a:stretch>
        </p:blipFill>
        <p:spPr bwMode="auto">
          <a:xfrm>
            <a:off x="544245" y="1409632"/>
            <a:ext cx="8024112" cy="4946718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958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kern="0" dirty="0">
                <a:solidFill>
                  <a:schemeClr val="tx2"/>
                </a:solidFill>
              </a:rPr>
              <a:t>I mercati del “dopo crisi</a:t>
            </a:r>
            <a:r>
              <a:rPr lang="it-IT" altLang="it-IT" kern="0" dirty="0" smtClean="0">
                <a:solidFill>
                  <a:schemeClr val="tx2"/>
                </a:solidFill>
              </a:rPr>
              <a:t>”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Ediltek Malpensa Fiere, 2 ottobre 2015</a:t>
            </a:r>
            <a:endParaRPr lang="it-IT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5627" b="15627"/>
          <a:stretch>
            <a:fillRect/>
          </a:stretch>
        </p:blipFill>
        <p:spPr bwMode="auto">
          <a:xfrm>
            <a:off x="457200" y="1600200"/>
            <a:ext cx="834839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04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4306" y="274638"/>
            <a:ext cx="6292494" cy="1121038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Quale futuro</a:t>
            </a:r>
            <a:r>
              <a:rPr lang="it-IT" sz="3200" b="1" dirty="0" smtClean="0"/>
              <a:t>?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32939"/>
            <a:ext cx="8229600" cy="473133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sz="2400" dirty="0" smtClean="0"/>
              <a:t>Mercato delle riqualificazioni ovvero del riuso (70% del mercato)</a:t>
            </a:r>
          </a:p>
          <a:p>
            <a:pPr marL="0" indent="0" algn="just">
              <a:buNone/>
            </a:pPr>
            <a:r>
              <a:rPr lang="it-IT" sz="2400" dirty="0" smtClean="0"/>
              <a:t>Nuove tecnologie per nuovi edifici (30% del mercato) e attenzione al ciclo di vita (performance e manutenzioni programmate) e alla sostenibilità</a:t>
            </a:r>
          </a:p>
          <a:p>
            <a:pPr marL="0" indent="0" algn="just">
              <a:buNone/>
            </a:pPr>
            <a:r>
              <a:rPr lang="it-IT" sz="2400" dirty="0" smtClean="0"/>
              <a:t>BIM, ovvero simulazione del processo costruttivo e del funzionamento dell’edificio. Nuovo rapporto con i committenti pubblici e privati</a:t>
            </a:r>
          </a:p>
          <a:p>
            <a:pPr marL="0" indent="0" algn="just">
              <a:buNone/>
            </a:pPr>
            <a:r>
              <a:rPr lang="it-IT" sz="2400" dirty="0" smtClean="0"/>
              <a:t>Integrazione tra costruzioni e servizi, quali esperienze in atto?</a:t>
            </a:r>
          </a:p>
          <a:p>
            <a:pPr marL="0" indent="0" algn="just">
              <a:buNone/>
            </a:pPr>
            <a:r>
              <a:rPr lang="it-IT" sz="2400" dirty="0" smtClean="0"/>
              <a:t>Estero, questo sconosciuto. Quali opportunità? E a quali condizioni?</a:t>
            </a:r>
          </a:p>
          <a:p>
            <a:pPr marL="0" indent="0" algn="just">
              <a:buNone/>
            </a:pPr>
            <a:r>
              <a:rPr lang="it-IT" sz="2400" dirty="0" smtClean="0"/>
              <a:t>Reti e collaborazioni. Piccolo è bello solo a certe condizioni. Altrimenti bisogna diventare grandi: quali modelli e quali percorsi?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r>
              <a:rPr lang="it-IT" sz="2600" b="1" dirty="0" smtClean="0"/>
              <a:t>La </a:t>
            </a:r>
            <a:r>
              <a:rPr lang="it-IT" sz="2600" b="1" dirty="0" smtClean="0"/>
              <a:t>filiera delle costruzioni edili: qual è il nostro compito?</a:t>
            </a:r>
          </a:p>
          <a:p>
            <a:pPr marL="0" indent="0" algn="just">
              <a:buNone/>
            </a:pPr>
            <a:endParaRPr lang="it-IT" sz="2400" dirty="0" smtClean="0"/>
          </a:p>
        </p:txBody>
      </p:sp>
      <p:pic>
        <p:nvPicPr>
          <p:cNvPr id="4" name="Immagine 3" descr="ance nuo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9" y="199026"/>
            <a:ext cx="2233087" cy="887347"/>
          </a:xfrm>
          <a:prstGeom prst="rect">
            <a:avLst/>
          </a:prstGeom>
        </p:spPr>
      </p:pic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00321" y="6356350"/>
            <a:ext cx="3139870" cy="365125"/>
          </a:xfrm>
        </p:spPr>
        <p:txBody>
          <a:bodyPr/>
          <a:lstStyle/>
          <a:p>
            <a:r>
              <a:rPr lang="it-IT" dirty="0" smtClean="0"/>
              <a:t>Ediltek Malpensa Fiere, 2 ottobre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099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ance nuo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9" y="199026"/>
            <a:ext cx="2233087" cy="887347"/>
          </a:xfrm>
          <a:prstGeom prst="rect">
            <a:avLst/>
          </a:prstGeom>
        </p:spPr>
      </p:pic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00321" y="6356350"/>
            <a:ext cx="3139870" cy="365125"/>
          </a:xfrm>
        </p:spPr>
        <p:txBody>
          <a:bodyPr/>
          <a:lstStyle/>
          <a:p>
            <a:r>
              <a:rPr lang="it-IT" dirty="0" smtClean="0"/>
              <a:t>Ediltek Malpensa Fiere, 2 ottobre 2015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55884" y="1451503"/>
            <a:ext cx="7884562" cy="4606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aseline="30000" dirty="0">
                <a:solidFill>
                  <a:srgbClr val="FF0000"/>
                </a:solidFill>
              </a:rPr>
              <a:t>Imparare a farsi le giuste </a:t>
            </a:r>
            <a:r>
              <a:rPr lang="it-IT" sz="4400" baseline="30000" dirty="0" smtClean="0">
                <a:solidFill>
                  <a:srgbClr val="FF0000"/>
                </a:solidFill>
              </a:rPr>
              <a:t>domande</a:t>
            </a:r>
          </a:p>
          <a:p>
            <a:endParaRPr lang="it-IT" sz="4400" baseline="30000" dirty="0"/>
          </a:p>
          <a:p>
            <a:r>
              <a:rPr lang="it-IT" sz="4400" baseline="30000" dirty="0"/>
              <a:t>• in che case abitiamo?</a:t>
            </a:r>
          </a:p>
          <a:p>
            <a:r>
              <a:rPr lang="it-IT" sz="4400" baseline="30000" dirty="0"/>
              <a:t>• quanto spendiamo per farle funzionare?</a:t>
            </a:r>
          </a:p>
          <a:p>
            <a:r>
              <a:rPr lang="it-IT" sz="4400" baseline="30000" dirty="0"/>
              <a:t>• che valore hanno sul mercato?</a:t>
            </a:r>
          </a:p>
          <a:p>
            <a:r>
              <a:rPr lang="it-IT" sz="4400" baseline="30000" dirty="0"/>
              <a:t>• come possiamo incrementare questo valore?</a:t>
            </a:r>
          </a:p>
          <a:p>
            <a:r>
              <a:rPr lang="it-IT" sz="4400" baseline="30000" dirty="0"/>
              <a:t>•  come possiamo ridurre la spesa di funzionamento e le spese manutentive?</a:t>
            </a:r>
          </a:p>
          <a:p>
            <a:r>
              <a:rPr lang="it-IT" sz="4400" baseline="30000" dirty="0"/>
              <a:t>•  come possiamo rendere più salubri le nostre case?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1460778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ance nuo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9" y="199026"/>
            <a:ext cx="2233087" cy="887347"/>
          </a:xfrm>
          <a:prstGeom prst="rect">
            <a:avLst/>
          </a:prstGeom>
        </p:spPr>
      </p:pic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00321" y="6370307"/>
            <a:ext cx="3139870" cy="365125"/>
          </a:xfrm>
        </p:spPr>
        <p:txBody>
          <a:bodyPr/>
          <a:lstStyle/>
          <a:p>
            <a:r>
              <a:rPr lang="it-IT" dirty="0" smtClean="0"/>
              <a:t>Ediltek Malpensa Fiere, 2 ottobre 2015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11936"/>
            <a:ext cx="8229600" cy="4814228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Siamo ricchi di condomini </a:t>
            </a:r>
            <a:r>
              <a:rPr lang="it-IT" dirty="0" smtClean="0">
                <a:solidFill>
                  <a:srgbClr val="FF0000"/>
                </a:solidFill>
              </a:rPr>
              <a:t>energivori… 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it-IT" dirty="0"/>
              <a:t>In Italia ci sono </a:t>
            </a:r>
            <a:r>
              <a:rPr lang="it-IT" b="1" dirty="0"/>
              <a:t>11 milioni di edifici </a:t>
            </a:r>
            <a:endParaRPr lang="it-IT" dirty="0"/>
          </a:p>
          <a:p>
            <a:r>
              <a:rPr lang="it-IT" dirty="0"/>
              <a:t>dei quali </a:t>
            </a:r>
            <a:r>
              <a:rPr lang="it-IT" b="1" dirty="0"/>
              <a:t>1 milione sono condomini </a:t>
            </a:r>
            <a:endParaRPr lang="it-IT" dirty="0"/>
          </a:p>
          <a:p>
            <a:r>
              <a:rPr lang="it-IT" dirty="0"/>
              <a:t>che sommano </a:t>
            </a:r>
            <a:r>
              <a:rPr lang="it-IT" b="1" dirty="0"/>
              <a:t>27 milioni di unità immobiliari </a:t>
            </a:r>
            <a:endParaRPr lang="it-IT" dirty="0"/>
          </a:p>
          <a:p>
            <a:r>
              <a:rPr lang="it-IT" dirty="0"/>
              <a:t>delle quali circa </a:t>
            </a:r>
            <a:r>
              <a:rPr lang="it-IT" b="1" dirty="0"/>
              <a:t>14 milioni sono alloggi residenziali </a:t>
            </a:r>
            <a:r>
              <a:rPr lang="it-IT" dirty="0"/>
              <a:t>occupati da famiglie </a:t>
            </a:r>
            <a:endParaRPr lang="it-IT" dirty="0"/>
          </a:p>
          <a:p>
            <a:r>
              <a:rPr lang="it-IT" dirty="0"/>
              <a:t>e il rimanente sono locali utilizzati per altri scopi, dal direzionale al commerciale 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033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ance nuo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9" y="199026"/>
            <a:ext cx="2233087" cy="887347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57200" y="1608774"/>
            <a:ext cx="8229600" cy="4811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400" baseline="30000" dirty="0">
                <a:solidFill>
                  <a:srgbClr val="FF0000"/>
                </a:solidFill>
              </a:rPr>
              <a:t>...per lo più concentrati in poche </a:t>
            </a:r>
            <a:r>
              <a:rPr lang="it-IT" sz="4400" baseline="30000" dirty="0" smtClean="0">
                <a:solidFill>
                  <a:srgbClr val="FF0000"/>
                </a:solidFill>
              </a:rPr>
              <a:t>regioni</a:t>
            </a:r>
          </a:p>
          <a:p>
            <a:endParaRPr lang="it-IT" sz="3200" baseline="30000" dirty="0"/>
          </a:p>
          <a:p>
            <a:r>
              <a:rPr lang="it-IT" sz="3200" baseline="30000" dirty="0"/>
              <a:t>Considerando l’insieme dei condomini italiani, le regioni che presentano la maggior incidenza sono:</a:t>
            </a:r>
          </a:p>
          <a:p>
            <a:r>
              <a:rPr lang="it-IT" sz="3200" baseline="30000" dirty="0"/>
              <a:t>•  la Lombardia, con il </a:t>
            </a:r>
            <a:r>
              <a:rPr lang="it-IT" sz="3200" b="1" baseline="30000" dirty="0"/>
              <a:t>17,0% </a:t>
            </a:r>
            <a:r>
              <a:rPr lang="it-IT" sz="3200" baseline="30000" dirty="0"/>
              <a:t>di edifici e il </a:t>
            </a:r>
            <a:r>
              <a:rPr lang="it-IT" sz="3200" b="1" baseline="30000" dirty="0"/>
              <a:t>18,3% </a:t>
            </a:r>
            <a:r>
              <a:rPr lang="it-IT" sz="3200" baseline="30000" dirty="0"/>
              <a:t>delle unità immobiliari residenziali</a:t>
            </a:r>
          </a:p>
          <a:p>
            <a:r>
              <a:rPr lang="it-IT" sz="3200" baseline="30000" dirty="0"/>
              <a:t>•  il Lazio, con il </a:t>
            </a:r>
            <a:r>
              <a:rPr lang="it-IT" sz="3200" b="1" baseline="30000" dirty="0"/>
              <a:t>9,9% </a:t>
            </a:r>
            <a:r>
              <a:rPr lang="it-IT" sz="3200" baseline="30000" dirty="0"/>
              <a:t>degli edifici e l’</a:t>
            </a:r>
            <a:r>
              <a:rPr lang="it-IT" sz="3200" b="1" baseline="30000" dirty="0"/>
              <a:t>11,9% </a:t>
            </a:r>
            <a:r>
              <a:rPr lang="it-IT" sz="3200" baseline="30000" dirty="0"/>
              <a:t>di unità immobiliari residenziali</a:t>
            </a:r>
          </a:p>
          <a:p>
            <a:r>
              <a:rPr lang="it-IT" sz="3200" baseline="30000" dirty="0"/>
              <a:t>à In sostanza </a:t>
            </a:r>
            <a:r>
              <a:rPr lang="it-IT" sz="3200" b="1" baseline="30000" dirty="0"/>
              <a:t>Lombardia e Lazio rappresentano il 27% dei condomini italiani e oltre il 30% degli alloggi presenti nei condomini</a:t>
            </a:r>
          </a:p>
          <a:p>
            <a:r>
              <a:rPr lang="it-IT" sz="3200" baseline="30000" dirty="0"/>
              <a:t>Seguono poi Emilia Romagna e Campania, entrambe con oltre l’8% di condomini sul totale nazionale, e poi Piemonte e Veneto</a:t>
            </a:r>
          </a:p>
          <a:p>
            <a:r>
              <a:rPr lang="it-IT" sz="3200" b="1" baseline="30000" dirty="0"/>
              <a:t>Il Trentino Alto Adige rappresenta poco meno del 2% (circa 20.000 condomini)</a:t>
            </a:r>
            <a:endParaRPr lang="it-IT" sz="320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986367" y="6356350"/>
            <a:ext cx="3209644" cy="365125"/>
          </a:xfrm>
        </p:spPr>
        <p:txBody>
          <a:bodyPr/>
          <a:lstStyle/>
          <a:p>
            <a:r>
              <a:rPr lang="it-IT" dirty="0" smtClean="0"/>
              <a:t>Ediltek Malpensa Fiere, 2 ottobre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0085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93150"/>
            <a:ext cx="8229600" cy="49176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Un grande patrimonio sul quale intervenire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• Il </a:t>
            </a:r>
            <a:r>
              <a:rPr lang="it-IT" b="1" dirty="0"/>
              <a:t>60% </a:t>
            </a:r>
            <a:r>
              <a:rPr lang="it-IT" dirty="0"/>
              <a:t>circa dei condomini italiani è stato edificato </a:t>
            </a:r>
            <a:r>
              <a:rPr lang="it-IT" b="1" dirty="0"/>
              <a:t>prima del 1976</a:t>
            </a:r>
            <a:r>
              <a:rPr lang="it-IT" dirty="0"/>
              <a:t>, anno in cui per la prima volta fu introdotta una normativa che prescriveva per legge criteri di efficienza energetica negli edifici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• ma ben l’</a:t>
            </a:r>
            <a:r>
              <a:rPr lang="it-IT" b="1" dirty="0"/>
              <a:t>82% </a:t>
            </a:r>
            <a:r>
              <a:rPr lang="it-IT" dirty="0"/>
              <a:t>dei condomini in Italia è stato edificato </a:t>
            </a:r>
            <a:r>
              <a:rPr lang="it-IT" b="1" dirty="0"/>
              <a:t>prima dell’avvento della Legge 10/1991</a:t>
            </a:r>
            <a:r>
              <a:rPr lang="it-IT" dirty="0"/>
              <a:t>, la prima vera legge italiana sull’efficienza energetica. </a:t>
            </a:r>
            <a:endParaRPr lang="it-IT" dirty="0"/>
          </a:p>
          <a:p>
            <a:pPr marL="0" indent="0" algn="just">
              <a:buNone/>
            </a:pPr>
            <a:endParaRPr lang="it-IT" sz="2400" dirty="0"/>
          </a:p>
        </p:txBody>
      </p:sp>
      <p:pic>
        <p:nvPicPr>
          <p:cNvPr id="4" name="Immagine 3" descr="ance nuo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9" y="199026"/>
            <a:ext cx="2233087" cy="887347"/>
          </a:xfrm>
          <a:prstGeom prst="rect">
            <a:avLst/>
          </a:prstGeom>
        </p:spPr>
      </p:pic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00321" y="6356350"/>
            <a:ext cx="3139870" cy="365125"/>
          </a:xfrm>
        </p:spPr>
        <p:txBody>
          <a:bodyPr/>
          <a:lstStyle/>
          <a:p>
            <a:r>
              <a:rPr lang="it-IT" dirty="0" smtClean="0"/>
              <a:t>Ediltek Malpensa Fiere, 2 ottobre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1380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Condomini con impianti vecchi </a:t>
            </a: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400" dirty="0"/>
              <a:t>Recenti indagini evidenziano come su circa </a:t>
            </a:r>
            <a:r>
              <a:rPr lang="it-IT" sz="2400" b="1" dirty="0"/>
              <a:t>400.000 condomini </a:t>
            </a:r>
            <a:r>
              <a:rPr lang="it-IT" sz="2400" dirty="0"/>
              <a:t>nei quali sono presenti impianti centralizzati di riscaldamento, </a:t>
            </a:r>
            <a:r>
              <a:rPr lang="it-IT" sz="2400" b="1" dirty="0"/>
              <a:t>il 62,5% di essi abbiano impianti vecchi di oltre 15 anni ed obsoleti</a:t>
            </a:r>
            <a:r>
              <a:rPr lang="it-IT" sz="2400" dirty="0"/>
              <a:t>, spesso inefficienti secondo i </a:t>
            </a:r>
            <a:r>
              <a:rPr lang="it-IT" sz="2400" dirty="0" err="1"/>
              <a:t>piu</a:t>
            </a:r>
            <a:r>
              <a:rPr lang="it-IT" sz="2400" dirty="0"/>
              <a:t>̀ recenti parametri e standard di consumo ed efficienza, e avrebbero bisogno di interventi di riqualificazione al fine di migliorare l’efficienza energetica e il comfort </a:t>
            </a:r>
            <a:r>
              <a:rPr lang="it-IT" sz="2400" dirty="0" err="1"/>
              <a:t>abitaitivo</a:t>
            </a:r>
            <a:r>
              <a:rPr lang="it-IT" sz="2400" dirty="0"/>
              <a:t>, oltre che a promuovere un migliore uso delle fonti energetiche e anche un risparmio in termini di combustibili utilizzati. </a:t>
            </a:r>
            <a:endParaRPr lang="it-IT" sz="2400" dirty="0"/>
          </a:p>
          <a:p>
            <a:pPr marL="0" indent="0" algn="just">
              <a:buNone/>
            </a:pPr>
            <a:endParaRPr lang="it-IT" sz="2400" dirty="0" smtClean="0"/>
          </a:p>
        </p:txBody>
      </p:sp>
      <p:pic>
        <p:nvPicPr>
          <p:cNvPr id="4" name="Immagine 3" descr="ance nuo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9" y="199026"/>
            <a:ext cx="2233087" cy="887347"/>
          </a:xfrm>
          <a:prstGeom prst="rect">
            <a:avLst/>
          </a:prstGeom>
        </p:spPr>
      </p:pic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00321" y="6356350"/>
            <a:ext cx="3139870" cy="365125"/>
          </a:xfrm>
        </p:spPr>
        <p:txBody>
          <a:bodyPr/>
          <a:lstStyle/>
          <a:p>
            <a:r>
              <a:rPr lang="it-IT" dirty="0" smtClean="0"/>
              <a:t>Ediltek Malpensa Fiere, 2 ottobre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2792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965</Words>
  <Application>Microsoft Macintosh PowerPoint</Application>
  <PresentationFormat>Presentazione su schermo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Riqualificare  il patrimonio </vt:lpstr>
      <vt:lpstr>La responsabilità di far nascere una nuova domanda</vt:lpstr>
      <vt:lpstr>I mercati del “dopo crisi”</vt:lpstr>
      <vt:lpstr>Quale futuro?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Quindi?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Juri CDO</dc:creator>
  <cp:lastModifiedBy>Juri CDO</cp:lastModifiedBy>
  <cp:revision>53</cp:revision>
  <cp:lastPrinted>2014-10-07T13:25:52Z</cp:lastPrinted>
  <dcterms:created xsi:type="dcterms:W3CDTF">2014-10-06T08:04:14Z</dcterms:created>
  <dcterms:modified xsi:type="dcterms:W3CDTF">2015-10-02T07:39:31Z</dcterms:modified>
</cp:coreProperties>
</file>