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360" r:id="rId3"/>
    <p:sldId id="362" r:id="rId4"/>
    <p:sldId id="363" r:id="rId5"/>
    <p:sldId id="366" r:id="rId6"/>
    <p:sldId id="365" r:id="rId7"/>
    <p:sldId id="373" r:id="rId8"/>
    <p:sldId id="383" r:id="rId9"/>
    <p:sldId id="384" r:id="rId10"/>
    <p:sldId id="368" r:id="rId11"/>
    <p:sldId id="385" r:id="rId12"/>
    <p:sldId id="367" r:id="rId13"/>
    <p:sldId id="391" r:id="rId14"/>
    <p:sldId id="392" r:id="rId15"/>
    <p:sldId id="393" r:id="rId16"/>
    <p:sldId id="374" r:id="rId17"/>
    <p:sldId id="377" r:id="rId18"/>
    <p:sldId id="378" r:id="rId19"/>
    <p:sldId id="387" r:id="rId20"/>
    <p:sldId id="389" r:id="rId21"/>
    <p:sldId id="379" r:id="rId22"/>
    <p:sldId id="380" r:id="rId23"/>
    <p:sldId id="381" r:id="rId24"/>
    <p:sldId id="395" r:id="rId25"/>
    <p:sldId id="361" r:id="rId26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805" autoAdjust="0"/>
    <p:restoredTop sz="86667" autoAdjust="0"/>
  </p:normalViewPr>
  <p:slideViewPr>
    <p:cSldViewPr snapToGrid="0">
      <p:cViewPr>
        <p:scale>
          <a:sx n="90" d="100"/>
          <a:sy n="90" d="100"/>
        </p:scale>
        <p:origin x="-12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27F4D-73E4-4502-BC87-9C40FA58CE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54362C-C5A8-465E-8014-C9BC2DA1912B}">
      <dgm:prSet phldrT="[Testo]" custT="1"/>
      <dgm:spPr/>
      <dgm:t>
        <a:bodyPr/>
        <a:lstStyle/>
        <a:p>
          <a:r>
            <a:rPr lang="it-IT" sz="1600" dirty="0" smtClean="0"/>
            <a:t>Anticipo entrata in vigore </a:t>
          </a:r>
          <a:r>
            <a:rPr lang="it-IT" sz="1600" dirty="0" err="1" smtClean="0"/>
            <a:t>nZeb</a:t>
          </a:r>
          <a:r>
            <a:rPr lang="it-IT" sz="1600" dirty="0" smtClean="0"/>
            <a:t> </a:t>
          </a:r>
          <a:r>
            <a:rPr lang="it-IT" sz="1600" dirty="0" err="1" smtClean="0"/>
            <a:t>l.R</a:t>
          </a:r>
          <a:r>
            <a:rPr lang="it-IT" sz="1600" dirty="0" smtClean="0"/>
            <a:t>. n. 7/2012</a:t>
          </a:r>
          <a:endParaRPr lang="it-IT" sz="1600" dirty="0"/>
        </a:p>
      </dgm:t>
    </dgm:pt>
    <dgm:pt modelId="{4A33D089-A45C-451F-8653-FE3C9879E812}" type="parTrans" cxnId="{B83AF5C4-2620-4903-AA8C-C7AADB2E4F35}">
      <dgm:prSet/>
      <dgm:spPr/>
      <dgm:t>
        <a:bodyPr/>
        <a:lstStyle/>
        <a:p>
          <a:endParaRPr lang="it-IT"/>
        </a:p>
      </dgm:t>
    </dgm:pt>
    <dgm:pt modelId="{0E1CEC18-554D-4A84-9871-A3E9C1712AA2}" type="sibTrans" cxnId="{B83AF5C4-2620-4903-AA8C-C7AADB2E4F35}">
      <dgm:prSet/>
      <dgm:spPr/>
      <dgm:t>
        <a:bodyPr/>
        <a:lstStyle/>
        <a:p>
          <a:endParaRPr lang="it-IT"/>
        </a:p>
      </dgm:t>
    </dgm:pt>
    <dgm:pt modelId="{3F3B9CF2-BF9A-42F6-B3A2-B8065C376055}">
      <dgm:prSet phldrT="[Testo]" custT="1"/>
      <dgm:spPr/>
      <dgm:t>
        <a:bodyPr/>
        <a:lstStyle/>
        <a:p>
          <a:r>
            <a:rPr lang="it-IT" sz="1600" dirty="0" smtClean="0"/>
            <a:t>Semplificazione/digitalizzazione per le autorizzazioni impianti a FER</a:t>
          </a:r>
          <a:endParaRPr lang="it-IT" sz="1600" dirty="0"/>
        </a:p>
      </dgm:t>
    </dgm:pt>
    <dgm:pt modelId="{69B0DD23-C1C0-467A-A70D-F8278B404FD3}" type="parTrans" cxnId="{6E380400-0933-46A2-99C2-BF579496CE8F}">
      <dgm:prSet/>
      <dgm:spPr/>
      <dgm:t>
        <a:bodyPr/>
        <a:lstStyle/>
        <a:p>
          <a:endParaRPr lang="it-IT"/>
        </a:p>
      </dgm:t>
    </dgm:pt>
    <dgm:pt modelId="{9FF5AD38-8C31-48B4-A83D-6723AEE385EC}" type="sibTrans" cxnId="{6E380400-0933-46A2-99C2-BF579496CE8F}">
      <dgm:prSet/>
      <dgm:spPr/>
      <dgm:t>
        <a:bodyPr/>
        <a:lstStyle/>
        <a:p>
          <a:endParaRPr lang="it-IT"/>
        </a:p>
      </dgm:t>
    </dgm:pt>
    <dgm:pt modelId="{C824DAC9-135B-4D4A-99FF-D3F207E11642}">
      <dgm:prSet custT="1"/>
      <dgm:spPr/>
      <dgm:t>
        <a:bodyPr/>
        <a:lstStyle/>
        <a:p>
          <a:r>
            <a:rPr lang="it-IT" sz="1600" dirty="0" smtClean="0"/>
            <a:t>Nuova regolamentazione per la certificazione energetica degli edifici</a:t>
          </a:r>
          <a:endParaRPr lang="it-IT" sz="1600" dirty="0"/>
        </a:p>
      </dgm:t>
    </dgm:pt>
    <dgm:pt modelId="{B5181502-6057-4EF5-AD67-FC024573E8B9}" type="parTrans" cxnId="{1DDEFDD0-4846-4B4D-85EC-EA72CBFFCD6C}">
      <dgm:prSet/>
      <dgm:spPr/>
      <dgm:t>
        <a:bodyPr/>
        <a:lstStyle/>
        <a:p>
          <a:endParaRPr lang="it-IT"/>
        </a:p>
      </dgm:t>
    </dgm:pt>
    <dgm:pt modelId="{15F1C900-0AFF-470D-8B29-A75142FE3A14}" type="sibTrans" cxnId="{1DDEFDD0-4846-4B4D-85EC-EA72CBFFCD6C}">
      <dgm:prSet/>
      <dgm:spPr/>
      <dgm:t>
        <a:bodyPr/>
        <a:lstStyle/>
        <a:p>
          <a:endParaRPr lang="it-IT"/>
        </a:p>
      </dgm:t>
    </dgm:pt>
    <dgm:pt modelId="{154F1DC7-9AA7-4719-9503-DC4ADA36DE57}">
      <dgm:prSet custT="1"/>
      <dgm:spPr/>
      <dgm:t>
        <a:bodyPr/>
        <a:lstStyle/>
        <a:p>
          <a:r>
            <a:rPr lang="it-IT" sz="1600" dirty="0" smtClean="0">
              <a:latin typeface="+mj-lt"/>
            </a:rPr>
            <a:t>Nuova regolamentazione per gli impianti termici (inserimento impianti termici a biomasse/coerenza con PRIA e D.P.R n. 74/13, inserimento degli impianti cogenerativi) </a:t>
          </a:r>
          <a:endParaRPr lang="it-IT" sz="1600" dirty="0">
            <a:solidFill>
              <a:schemeClr val="bg1"/>
            </a:solidFill>
            <a:latin typeface="+mj-lt"/>
          </a:endParaRPr>
        </a:p>
      </dgm:t>
    </dgm:pt>
    <dgm:pt modelId="{BEF280AE-DCAF-47EC-89EA-F15C295E48D1}" type="parTrans" cxnId="{3F1A8AB7-5C31-45C1-A839-696301FCAC28}">
      <dgm:prSet/>
      <dgm:spPr/>
      <dgm:t>
        <a:bodyPr/>
        <a:lstStyle/>
        <a:p>
          <a:endParaRPr lang="it-IT"/>
        </a:p>
      </dgm:t>
    </dgm:pt>
    <dgm:pt modelId="{A22A2376-62AA-4A0B-9CDC-657EDE4D667C}" type="sibTrans" cxnId="{3F1A8AB7-5C31-45C1-A839-696301FCAC28}">
      <dgm:prSet/>
      <dgm:spPr/>
      <dgm:t>
        <a:bodyPr/>
        <a:lstStyle/>
        <a:p>
          <a:endParaRPr lang="it-IT"/>
        </a:p>
      </dgm:t>
    </dgm:pt>
    <dgm:pt modelId="{E7153FAD-18D6-4FB8-BF33-99B8F2AAF962}">
      <dgm:prSet custT="1"/>
      <dgm:spPr/>
      <dgm:t>
        <a:bodyPr/>
        <a:lstStyle/>
        <a:p>
          <a:r>
            <a:rPr lang="it-IT" sz="1600" dirty="0" smtClean="0"/>
            <a:t>Individuazione delle Aree non Idonee per l’installazione di impianti a FER nel PEAR </a:t>
          </a:r>
          <a:endParaRPr lang="it-IT" sz="1600" dirty="0"/>
        </a:p>
      </dgm:t>
    </dgm:pt>
    <dgm:pt modelId="{5E1C8B3F-62C1-4D66-BAD9-7D3C952267E9}" type="parTrans" cxnId="{8BBD8386-C1B2-4B2C-82D1-FD46C4661200}">
      <dgm:prSet/>
      <dgm:spPr/>
      <dgm:t>
        <a:bodyPr/>
        <a:lstStyle/>
        <a:p>
          <a:endParaRPr lang="it-IT"/>
        </a:p>
      </dgm:t>
    </dgm:pt>
    <dgm:pt modelId="{311A8745-8F98-448B-B0EA-6614F29D3F3D}" type="sibTrans" cxnId="{8BBD8386-C1B2-4B2C-82D1-FD46C4661200}">
      <dgm:prSet/>
      <dgm:spPr/>
      <dgm:t>
        <a:bodyPr/>
        <a:lstStyle/>
        <a:p>
          <a:endParaRPr lang="it-IT"/>
        </a:p>
      </dgm:t>
    </dgm:pt>
    <dgm:pt modelId="{A20DA701-D165-4E96-B149-F53B206D1C27}">
      <dgm:prSet custT="1"/>
      <dgm:spPr/>
      <dgm:t>
        <a:bodyPr/>
        <a:lstStyle/>
        <a:p>
          <a:r>
            <a:rPr lang="it-IT" sz="1600" dirty="0" smtClean="0"/>
            <a:t>Nuova Legge Regionale sull’Illuminazione</a:t>
          </a:r>
          <a:endParaRPr lang="it-IT" sz="1600" dirty="0"/>
        </a:p>
      </dgm:t>
    </dgm:pt>
    <dgm:pt modelId="{6B0B12DB-7911-450C-BDC1-293A1FB8B9B5}" type="sibTrans" cxnId="{ABB42EA3-EF54-4C69-814A-F1DDB3340C50}">
      <dgm:prSet/>
      <dgm:spPr/>
      <dgm:t>
        <a:bodyPr/>
        <a:lstStyle/>
        <a:p>
          <a:endParaRPr lang="it-IT"/>
        </a:p>
      </dgm:t>
    </dgm:pt>
    <dgm:pt modelId="{497CFC76-F360-4387-99B5-0B88FBEC86DF}" type="parTrans" cxnId="{ABB42EA3-EF54-4C69-814A-F1DDB3340C50}">
      <dgm:prSet/>
      <dgm:spPr/>
      <dgm:t>
        <a:bodyPr/>
        <a:lstStyle/>
        <a:p>
          <a:endParaRPr lang="it-IT"/>
        </a:p>
      </dgm:t>
    </dgm:pt>
    <dgm:pt modelId="{CAC0B9AF-5C57-4674-9F86-E4BC77C6686A}" type="pres">
      <dgm:prSet presAssocID="{80B27F4D-73E4-4502-BC87-9C40FA58CE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D842E4D-7F12-4271-9553-A84B38E82E4B}" type="pres">
      <dgm:prSet presAssocID="{80B27F4D-73E4-4502-BC87-9C40FA58CEF4}" presName="Name1" presStyleCnt="0"/>
      <dgm:spPr/>
    </dgm:pt>
    <dgm:pt modelId="{45BB0F0B-71E2-4FD9-A8E9-C96913D92F64}" type="pres">
      <dgm:prSet presAssocID="{80B27F4D-73E4-4502-BC87-9C40FA58CEF4}" presName="cycle" presStyleCnt="0"/>
      <dgm:spPr/>
    </dgm:pt>
    <dgm:pt modelId="{5036F922-2C32-4556-874F-96DDB8F7DFE7}" type="pres">
      <dgm:prSet presAssocID="{80B27F4D-73E4-4502-BC87-9C40FA58CEF4}" presName="srcNode" presStyleLbl="node1" presStyleIdx="0" presStyleCnt="6"/>
      <dgm:spPr/>
    </dgm:pt>
    <dgm:pt modelId="{C20227B0-EDBB-4CBD-A878-70C18EE2BA53}" type="pres">
      <dgm:prSet presAssocID="{80B27F4D-73E4-4502-BC87-9C40FA58CEF4}" presName="conn" presStyleLbl="parChTrans1D2" presStyleIdx="0" presStyleCnt="1" custScaleX="66593" custScaleY="57805" custLinFactNeighborX="17267" custLinFactNeighborY="-2252" custRadScaleRad="199897" custRadScaleInc="-2147483648"/>
      <dgm:spPr/>
      <dgm:t>
        <a:bodyPr/>
        <a:lstStyle/>
        <a:p>
          <a:endParaRPr lang="it-IT"/>
        </a:p>
      </dgm:t>
    </dgm:pt>
    <dgm:pt modelId="{A18D4785-A6B7-44D4-A16D-68C7B9812976}" type="pres">
      <dgm:prSet presAssocID="{80B27F4D-73E4-4502-BC87-9C40FA58CEF4}" presName="extraNode" presStyleLbl="node1" presStyleIdx="0" presStyleCnt="6"/>
      <dgm:spPr/>
    </dgm:pt>
    <dgm:pt modelId="{76B852C3-D4CE-4FD0-B072-83C409E298D1}" type="pres">
      <dgm:prSet presAssocID="{80B27F4D-73E4-4502-BC87-9C40FA58CEF4}" presName="dstNode" presStyleLbl="node1" presStyleIdx="0" presStyleCnt="6"/>
      <dgm:spPr/>
    </dgm:pt>
    <dgm:pt modelId="{A13CB79A-7CA2-4E87-AAAB-AD830F620402}" type="pres">
      <dgm:prSet presAssocID="{0F54362C-C5A8-465E-8014-C9BC2DA1912B}" presName="text_1" presStyleLbl="node1" presStyleIdx="0" presStyleCnt="6" custScaleY="67058" custLinFactNeighborX="-16" custLinFactNeighborY="478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C86DF4-BB08-421D-BEFD-F91CB407F217}" type="pres">
      <dgm:prSet presAssocID="{0F54362C-C5A8-465E-8014-C9BC2DA1912B}" presName="accent_1" presStyleCnt="0"/>
      <dgm:spPr/>
    </dgm:pt>
    <dgm:pt modelId="{42EFA48A-450D-42C3-8FB4-2E2D8DA1D727}" type="pres">
      <dgm:prSet presAssocID="{0F54362C-C5A8-465E-8014-C9BC2DA1912B}" presName="accentRepeatNode" presStyleLbl="solidFgAcc1" presStyleIdx="0" presStyleCnt="6" custScaleX="59882" custScaleY="53810" custLinFactNeighborX="-7768" custLinFactNeighborY="38296"/>
      <dgm:spPr/>
      <dgm:t>
        <a:bodyPr/>
        <a:lstStyle/>
        <a:p>
          <a:endParaRPr lang="it-IT"/>
        </a:p>
      </dgm:t>
    </dgm:pt>
    <dgm:pt modelId="{F9A7AE9B-A9E1-4332-8FAF-15AF98E675E1}" type="pres">
      <dgm:prSet presAssocID="{C824DAC9-135B-4D4A-99FF-D3F207E11642}" presName="text_2" presStyleLbl="node1" presStyleIdx="1" presStyleCnt="6" custScaleY="75463" custLinFactNeighborY="-203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131844-6CA7-4A75-8CA4-3DC3E84B3EB8}" type="pres">
      <dgm:prSet presAssocID="{C824DAC9-135B-4D4A-99FF-D3F207E11642}" presName="accent_2" presStyleCnt="0"/>
      <dgm:spPr/>
    </dgm:pt>
    <dgm:pt modelId="{4BE28892-291B-40BA-9245-CFC1BA058506}" type="pres">
      <dgm:prSet presAssocID="{C824DAC9-135B-4D4A-99FF-D3F207E11642}" presName="accentRepeatNode" presStyleLbl="solidFgAcc1" presStyleIdx="1" presStyleCnt="6" custScaleX="57224" custScaleY="50160" custLinFactNeighborX="-10081" custLinFactNeighborY="-12340"/>
      <dgm:spPr/>
    </dgm:pt>
    <dgm:pt modelId="{D230E6F8-D7C6-4CA7-9334-3898472173C0}" type="pres">
      <dgm:prSet presAssocID="{154F1DC7-9AA7-4719-9503-DC4ADA36DE57}" presName="text_3" presStyleLbl="node1" presStyleIdx="2" presStyleCnt="6" custScaleY="147375" custLinFactNeighborY="-383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24ED8A-190A-4EF2-8AB0-38950536BD07}" type="pres">
      <dgm:prSet presAssocID="{154F1DC7-9AA7-4719-9503-DC4ADA36DE57}" presName="accent_3" presStyleCnt="0"/>
      <dgm:spPr/>
    </dgm:pt>
    <dgm:pt modelId="{D1C36D0E-7639-4B46-AFA7-D05F0053443C}" type="pres">
      <dgm:prSet presAssocID="{154F1DC7-9AA7-4719-9503-DC4ADA36DE57}" presName="accentRepeatNode" presStyleLbl="solidFgAcc1" presStyleIdx="2" presStyleCnt="6" custScaleX="59710" custScaleY="53828" custLinFactNeighborX="733" custLinFactNeighborY="-32881"/>
      <dgm:spPr/>
    </dgm:pt>
    <dgm:pt modelId="{CD4E25D7-4A7B-43A2-BD5F-0A7774DDAFD9}" type="pres">
      <dgm:prSet presAssocID="{A20DA701-D165-4E96-B149-F53B206D1C27}" presName="text_4" presStyleLbl="node1" presStyleIdx="3" presStyleCnt="6" custScaleY="69358" custLinFactNeighborX="-348" custLinFactNeighborY="-546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9715B5-060D-4231-87A4-AEC2236AE0B2}" type="pres">
      <dgm:prSet presAssocID="{A20DA701-D165-4E96-B149-F53B206D1C27}" presName="accent_4" presStyleCnt="0"/>
      <dgm:spPr/>
    </dgm:pt>
    <dgm:pt modelId="{17E7027F-9594-40FF-964B-130B601A70E6}" type="pres">
      <dgm:prSet presAssocID="{A20DA701-D165-4E96-B149-F53B206D1C27}" presName="accentRepeatNode" presStyleLbl="solidFgAcc1" presStyleIdx="3" presStyleCnt="6" custScaleX="52481" custScaleY="40039" custLinFactNeighborX="214" custLinFactNeighborY="-45434"/>
      <dgm:spPr/>
      <dgm:t>
        <a:bodyPr/>
        <a:lstStyle/>
        <a:p>
          <a:endParaRPr lang="it-IT"/>
        </a:p>
      </dgm:t>
    </dgm:pt>
    <dgm:pt modelId="{AEBE3939-569C-45D1-B95C-30484002CF9D}" type="pres">
      <dgm:prSet presAssocID="{E7153FAD-18D6-4FB8-BF33-99B8F2AAF962}" presName="text_5" presStyleLbl="node1" presStyleIdx="4" presStyleCnt="6" custScaleY="77213" custLinFactY="-4765" custLinFactNeighborX="-57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555831-05CE-44A2-84AB-33113D218BC2}" type="pres">
      <dgm:prSet presAssocID="{E7153FAD-18D6-4FB8-BF33-99B8F2AAF962}" presName="accent_5" presStyleCnt="0"/>
      <dgm:spPr/>
    </dgm:pt>
    <dgm:pt modelId="{BCA411CB-3AF0-4E55-8E83-9996185D09A6}" type="pres">
      <dgm:prSet presAssocID="{E7153FAD-18D6-4FB8-BF33-99B8F2AAF962}" presName="accentRepeatNode" presStyleLbl="solidFgAcc1" presStyleIdx="4" presStyleCnt="6" custScaleX="53703" custScaleY="30336"/>
      <dgm:spPr/>
    </dgm:pt>
    <dgm:pt modelId="{AC8C7825-36DA-4AD7-855C-C35D1A93B2F7}" type="pres">
      <dgm:prSet presAssocID="{3F3B9CF2-BF9A-42F6-B3A2-B8065C376055}" presName="text_6" presStyleLbl="node1" presStyleIdx="5" presStyleCnt="6" custScaleY="70153" custLinFactY="-43143" custLinFactNeighborX="137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CB3E18-838A-4570-B019-EC465BA149CB}" type="pres">
      <dgm:prSet presAssocID="{3F3B9CF2-BF9A-42F6-B3A2-B8065C376055}" presName="accent_6" presStyleCnt="0"/>
      <dgm:spPr/>
    </dgm:pt>
    <dgm:pt modelId="{95D0C64F-2F0E-4054-A0D1-A6E3B7CB1D7F}" type="pres">
      <dgm:prSet presAssocID="{3F3B9CF2-BF9A-42F6-B3A2-B8065C376055}" presName="accentRepeatNode" presStyleLbl="solidFgAcc1" presStyleIdx="5" presStyleCnt="6" custScaleX="53797" custScaleY="34984" custLinFactY="-16908" custLinFactNeighborX="214" custLinFactNeighborY="-100000"/>
      <dgm:spPr/>
    </dgm:pt>
  </dgm:ptLst>
  <dgm:cxnLst>
    <dgm:cxn modelId="{DBBF6CD7-082C-491B-8232-C41DB6C7C919}" type="presOf" srcId="{80B27F4D-73E4-4502-BC87-9C40FA58CEF4}" destId="{CAC0B9AF-5C57-4674-9F86-E4BC77C6686A}" srcOrd="0" destOrd="0" presId="urn:microsoft.com/office/officeart/2008/layout/VerticalCurvedList"/>
    <dgm:cxn modelId="{2E015EA6-5E68-49AF-8C9A-315D62CD628B}" type="presOf" srcId="{0F54362C-C5A8-465E-8014-C9BC2DA1912B}" destId="{A13CB79A-7CA2-4E87-AAAB-AD830F620402}" srcOrd="0" destOrd="0" presId="urn:microsoft.com/office/officeart/2008/layout/VerticalCurvedList"/>
    <dgm:cxn modelId="{EC80B74E-0CBE-43A2-BF58-8E531B351386}" type="presOf" srcId="{C824DAC9-135B-4D4A-99FF-D3F207E11642}" destId="{F9A7AE9B-A9E1-4332-8FAF-15AF98E675E1}" srcOrd="0" destOrd="0" presId="urn:microsoft.com/office/officeart/2008/layout/VerticalCurvedList"/>
    <dgm:cxn modelId="{B83AF5C4-2620-4903-AA8C-C7AADB2E4F35}" srcId="{80B27F4D-73E4-4502-BC87-9C40FA58CEF4}" destId="{0F54362C-C5A8-465E-8014-C9BC2DA1912B}" srcOrd="0" destOrd="0" parTransId="{4A33D089-A45C-451F-8653-FE3C9879E812}" sibTransId="{0E1CEC18-554D-4A84-9871-A3E9C1712AA2}"/>
    <dgm:cxn modelId="{1DDEFDD0-4846-4B4D-85EC-EA72CBFFCD6C}" srcId="{80B27F4D-73E4-4502-BC87-9C40FA58CEF4}" destId="{C824DAC9-135B-4D4A-99FF-D3F207E11642}" srcOrd="1" destOrd="0" parTransId="{B5181502-6057-4EF5-AD67-FC024573E8B9}" sibTransId="{15F1C900-0AFF-470D-8B29-A75142FE3A14}"/>
    <dgm:cxn modelId="{D9E0EBD3-8893-4292-828F-FA5050FCE8C3}" type="presOf" srcId="{3F3B9CF2-BF9A-42F6-B3A2-B8065C376055}" destId="{AC8C7825-36DA-4AD7-855C-C35D1A93B2F7}" srcOrd="0" destOrd="0" presId="urn:microsoft.com/office/officeart/2008/layout/VerticalCurvedList"/>
    <dgm:cxn modelId="{3F1A8AB7-5C31-45C1-A839-696301FCAC28}" srcId="{80B27F4D-73E4-4502-BC87-9C40FA58CEF4}" destId="{154F1DC7-9AA7-4719-9503-DC4ADA36DE57}" srcOrd="2" destOrd="0" parTransId="{BEF280AE-DCAF-47EC-89EA-F15C295E48D1}" sibTransId="{A22A2376-62AA-4A0B-9CDC-657EDE4D667C}"/>
    <dgm:cxn modelId="{7DC7A8B0-29BD-46E3-BC8C-DD4D1A9286F0}" type="presOf" srcId="{E7153FAD-18D6-4FB8-BF33-99B8F2AAF962}" destId="{AEBE3939-569C-45D1-B95C-30484002CF9D}" srcOrd="0" destOrd="0" presId="urn:microsoft.com/office/officeart/2008/layout/VerticalCurvedList"/>
    <dgm:cxn modelId="{C356F080-7927-416E-95ED-EFFE0552F601}" type="presOf" srcId="{0E1CEC18-554D-4A84-9871-A3E9C1712AA2}" destId="{C20227B0-EDBB-4CBD-A878-70C18EE2BA53}" srcOrd="0" destOrd="0" presId="urn:microsoft.com/office/officeart/2008/layout/VerticalCurvedList"/>
    <dgm:cxn modelId="{6E380400-0933-46A2-99C2-BF579496CE8F}" srcId="{80B27F4D-73E4-4502-BC87-9C40FA58CEF4}" destId="{3F3B9CF2-BF9A-42F6-B3A2-B8065C376055}" srcOrd="5" destOrd="0" parTransId="{69B0DD23-C1C0-467A-A70D-F8278B404FD3}" sibTransId="{9FF5AD38-8C31-48B4-A83D-6723AEE385EC}"/>
    <dgm:cxn modelId="{ABB42EA3-EF54-4C69-814A-F1DDB3340C50}" srcId="{80B27F4D-73E4-4502-BC87-9C40FA58CEF4}" destId="{A20DA701-D165-4E96-B149-F53B206D1C27}" srcOrd="3" destOrd="0" parTransId="{497CFC76-F360-4387-99B5-0B88FBEC86DF}" sibTransId="{6B0B12DB-7911-450C-BDC1-293A1FB8B9B5}"/>
    <dgm:cxn modelId="{ECDEF435-5AC5-4A78-B5C5-76E2800BD61C}" type="presOf" srcId="{A20DA701-D165-4E96-B149-F53B206D1C27}" destId="{CD4E25D7-4A7B-43A2-BD5F-0A7774DDAFD9}" srcOrd="0" destOrd="0" presId="urn:microsoft.com/office/officeart/2008/layout/VerticalCurvedList"/>
    <dgm:cxn modelId="{8BBD8386-C1B2-4B2C-82D1-FD46C4661200}" srcId="{80B27F4D-73E4-4502-BC87-9C40FA58CEF4}" destId="{E7153FAD-18D6-4FB8-BF33-99B8F2AAF962}" srcOrd="4" destOrd="0" parTransId="{5E1C8B3F-62C1-4D66-BAD9-7D3C952267E9}" sibTransId="{311A8745-8F98-448B-B0EA-6614F29D3F3D}"/>
    <dgm:cxn modelId="{89063056-8E9B-4887-9B50-BE43901F72B4}" type="presOf" srcId="{154F1DC7-9AA7-4719-9503-DC4ADA36DE57}" destId="{D230E6F8-D7C6-4CA7-9334-3898472173C0}" srcOrd="0" destOrd="0" presId="urn:microsoft.com/office/officeart/2008/layout/VerticalCurvedList"/>
    <dgm:cxn modelId="{160DED42-CC13-47F5-B4D4-F22BA2D0795E}" type="presParOf" srcId="{CAC0B9AF-5C57-4674-9F86-E4BC77C6686A}" destId="{ED842E4D-7F12-4271-9553-A84B38E82E4B}" srcOrd="0" destOrd="0" presId="urn:microsoft.com/office/officeart/2008/layout/VerticalCurvedList"/>
    <dgm:cxn modelId="{74AA1956-5200-4324-A12A-3E4AE0C38C81}" type="presParOf" srcId="{ED842E4D-7F12-4271-9553-A84B38E82E4B}" destId="{45BB0F0B-71E2-4FD9-A8E9-C96913D92F64}" srcOrd="0" destOrd="0" presId="urn:microsoft.com/office/officeart/2008/layout/VerticalCurvedList"/>
    <dgm:cxn modelId="{CDC810C8-C349-495E-899C-FB62FF17CF0E}" type="presParOf" srcId="{45BB0F0B-71E2-4FD9-A8E9-C96913D92F64}" destId="{5036F922-2C32-4556-874F-96DDB8F7DFE7}" srcOrd="0" destOrd="0" presId="urn:microsoft.com/office/officeart/2008/layout/VerticalCurvedList"/>
    <dgm:cxn modelId="{6884F4B3-9E01-4064-BA47-788E9786B5DF}" type="presParOf" srcId="{45BB0F0B-71E2-4FD9-A8E9-C96913D92F64}" destId="{C20227B0-EDBB-4CBD-A878-70C18EE2BA53}" srcOrd="1" destOrd="0" presId="urn:microsoft.com/office/officeart/2008/layout/VerticalCurvedList"/>
    <dgm:cxn modelId="{2B73C917-0903-47B4-9480-5DA05E636F8B}" type="presParOf" srcId="{45BB0F0B-71E2-4FD9-A8E9-C96913D92F64}" destId="{A18D4785-A6B7-44D4-A16D-68C7B9812976}" srcOrd="2" destOrd="0" presId="urn:microsoft.com/office/officeart/2008/layout/VerticalCurvedList"/>
    <dgm:cxn modelId="{558637EF-CE13-43B1-8950-85112915427A}" type="presParOf" srcId="{45BB0F0B-71E2-4FD9-A8E9-C96913D92F64}" destId="{76B852C3-D4CE-4FD0-B072-83C409E298D1}" srcOrd="3" destOrd="0" presId="urn:microsoft.com/office/officeart/2008/layout/VerticalCurvedList"/>
    <dgm:cxn modelId="{FE46E018-CD8B-4255-BF95-9B945C8CC575}" type="presParOf" srcId="{ED842E4D-7F12-4271-9553-A84B38E82E4B}" destId="{A13CB79A-7CA2-4E87-AAAB-AD830F620402}" srcOrd="1" destOrd="0" presId="urn:microsoft.com/office/officeart/2008/layout/VerticalCurvedList"/>
    <dgm:cxn modelId="{15293F1A-D360-4D1F-AA83-52D1EA18979D}" type="presParOf" srcId="{ED842E4D-7F12-4271-9553-A84B38E82E4B}" destId="{EAC86DF4-BB08-421D-BEFD-F91CB407F217}" srcOrd="2" destOrd="0" presId="urn:microsoft.com/office/officeart/2008/layout/VerticalCurvedList"/>
    <dgm:cxn modelId="{AB15388B-A362-41FF-BE7C-65DD07B4DF15}" type="presParOf" srcId="{EAC86DF4-BB08-421D-BEFD-F91CB407F217}" destId="{42EFA48A-450D-42C3-8FB4-2E2D8DA1D727}" srcOrd="0" destOrd="0" presId="urn:microsoft.com/office/officeart/2008/layout/VerticalCurvedList"/>
    <dgm:cxn modelId="{C77EDAAA-F63F-4114-A350-DCB2DD75D606}" type="presParOf" srcId="{ED842E4D-7F12-4271-9553-A84B38E82E4B}" destId="{F9A7AE9B-A9E1-4332-8FAF-15AF98E675E1}" srcOrd="3" destOrd="0" presId="urn:microsoft.com/office/officeart/2008/layout/VerticalCurvedList"/>
    <dgm:cxn modelId="{55C76233-D19D-4F1F-90AA-22ED815C8080}" type="presParOf" srcId="{ED842E4D-7F12-4271-9553-A84B38E82E4B}" destId="{D7131844-6CA7-4A75-8CA4-3DC3E84B3EB8}" srcOrd="4" destOrd="0" presId="urn:microsoft.com/office/officeart/2008/layout/VerticalCurvedList"/>
    <dgm:cxn modelId="{3A7731F7-E86C-476E-8BAC-840A9B7D4C07}" type="presParOf" srcId="{D7131844-6CA7-4A75-8CA4-3DC3E84B3EB8}" destId="{4BE28892-291B-40BA-9245-CFC1BA058506}" srcOrd="0" destOrd="0" presId="urn:microsoft.com/office/officeart/2008/layout/VerticalCurvedList"/>
    <dgm:cxn modelId="{CC759980-1082-4C60-9342-ADEE016BE28A}" type="presParOf" srcId="{ED842E4D-7F12-4271-9553-A84B38E82E4B}" destId="{D230E6F8-D7C6-4CA7-9334-3898472173C0}" srcOrd="5" destOrd="0" presId="urn:microsoft.com/office/officeart/2008/layout/VerticalCurvedList"/>
    <dgm:cxn modelId="{F83D126A-5074-408D-AED1-FF492556BCD7}" type="presParOf" srcId="{ED842E4D-7F12-4271-9553-A84B38E82E4B}" destId="{1B24ED8A-190A-4EF2-8AB0-38950536BD07}" srcOrd="6" destOrd="0" presId="urn:microsoft.com/office/officeart/2008/layout/VerticalCurvedList"/>
    <dgm:cxn modelId="{F4595882-B9C3-40F2-94DF-801FAAB00130}" type="presParOf" srcId="{1B24ED8A-190A-4EF2-8AB0-38950536BD07}" destId="{D1C36D0E-7639-4B46-AFA7-D05F0053443C}" srcOrd="0" destOrd="0" presId="urn:microsoft.com/office/officeart/2008/layout/VerticalCurvedList"/>
    <dgm:cxn modelId="{3F0350CD-D1F5-47FC-B4DD-D4CD37314449}" type="presParOf" srcId="{ED842E4D-7F12-4271-9553-A84B38E82E4B}" destId="{CD4E25D7-4A7B-43A2-BD5F-0A7774DDAFD9}" srcOrd="7" destOrd="0" presId="urn:microsoft.com/office/officeart/2008/layout/VerticalCurvedList"/>
    <dgm:cxn modelId="{4840AE9D-7DF9-455E-B7C9-DB925FEAF18D}" type="presParOf" srcId="{ED842E4D-7F12-4271-9553-A84B38E82E4B}" destId="{DB9715B5-060D-4231-87A4-AEC2236AE0B2}" srcOrd="8" destOrd="0" presId="urn:microsoft.com/office/officeart/2008/layout/VerticalCurvedList"/>
    <dgm:cxn modelId="{F332494C-49B5-47A2-A6E7-97840CBCADA5}" type="presParOf" srcId="{DB9715B5-060D-4231-87A4-AEC2236AE0B2}" destId="{17E7027F-9594-40FF-964B-130B601A70E6}" srcOrd="0" destOrd="0" presId="urn:microsoft.com/office/officeart/2008/layout/VerticalCurvedList"/>
    <dgm:cxn modelId="{11F9420D-5477-430C-8C65-141103877E9E}" type="presParOf" srcId="{ED842E4D-7F12-4271-9553-A84B38E82E4B}" destId="{AEBE3939-569C-45D1-B95C-30484002CF9D}" srcOrd="9" destOrd="0" presId="urn:microsoft.com/office/officeart/2008/layout/VerticalCurvedList"/>
    <dgm:cxn modelId="{FC129869-3DB1-4194-A4CC-60C46D67DC1B}" type="presParOf" srcId="{ED842E4D-7F12-4271-9553-A84B38E82E4B}" destId="{A3555831-05CE-44A2-84AB-33113D218BC2}" srcOrd="10" destOrd="0" presId="urn:microsoft.com/office/officeart/2008/layout/VerticalCurvedList"/>
    <dgm:cxn modelId="{5490C742-D909-46E0-A02C-42DF5C3AA328}" type="presParOf" srcId="{A3555831-05CE-44A2-84AB-33113D218BC2}" destId="{BCA411CB-3AF0-4E55-8E83-9996185D09A6}" srcOrd="0" destOrd="0" presId="urn:microsoft.com/office/officeart/2008/layout/VerticalCurvedList"/>
    <dgm:cxn modelId="{659D1FF4-9591-4B26-B6B1-082654C47D5E}" type="presParOf" srcId="{ED842E4D-7F12-4271-9553-A84B38E82E4B}" destId="{AC8C7825-36DA-4AD7-855C-C35D1A93B2F7}" srcOrd="11" destOrd="0" presId="urn:microsoft.com/office/officeart/2008/layout/VerticalCurvedList"/>
    <dgm:cxn modelId="{93601991-B6E5-4374-B99A-E759C60B68AB}" type="presParOf" srcId="{ED842E4D-7F12-4271-9553-A84B38E82E4B}" destId="{17CB3E18-838A-4570-B019-EC465BA149CB}" srcOrd="12" destOrd="0" presId="urn:microsoft.com/office/officeart/2008/layout/VerticalCurvedList"/>
    <dgm:cxn modelId="{FAA94AFB-589D-4B01-8CC9-3D0E7E064560}" type="presParOf" srcId="{17CB3E18-838A-4570-B019-EC465BA149CB}" destId="{95D0C64F-2F0E-4054-A0D1-A6E3B7CB1D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27F4D-73E4-4502-BC87-9C40FA58CE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F54362C-C5A8-465E-8014-C9BC2DA1912B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1800" dirty="0" smtClean="0"/>
            <a:t>Riqualificazione dell’edilizia pubblica</a:t>
          </a:r>
          <a:endParaRPr lang="it-IT" sz="1800" dirty="0"/>
        </a:p>
      </dgm:t>
    </dgm:pt>
    <dgm:pt modelId="{4A33D089-A45C-451F-8653-FE3C9879E812}" type="parTrans" cxnId="{B83AF5C4-2620-4903-AA8C-C7AADB2E4F35}">
      <dgm:prSet/>
      <dgm:spPr/>
      <dgm:t>
        <a:bodyPr/>
        <a:lstStyle/>
        <a:p>
          <a:endParaRPr lang="it-IT"/>
        </a:p>
      </dgm:t>
    </dgm:pt>
    <dgm:pt modelId="{0E1CEC18-554D-4A84-9871-A3E9C1712AA2}" type="sibTrans" cxnId="{B83AF5C4-2620-4903-AA8C-C7AADB2E4F35}">
      <dgm:prSet/>
      <dgm:spPr/>
      <dgm:t>
        <a:bodyPr/>
        <a:lstStyle/>
        <a:p>
          <a:endParaRPr lang="it-IT"/>
        </a:p>
      </dgm:t>
    </dgm:pt>
    <dgm:pt modelId="{C824DAC9-135B-4D4A-99FF-D3F207E1164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1800" dirty="0" smtClean="0"/>
            <a:t>Rinnovamento delle reti illuminazione secondo logiche di innovazione tecnologica </a:t>
          </a:r>
          <a:endParaRPr lang="it-IT" sz="1800" dirty="0"/>
        </a:p>
      </dgm:t>
    </dgm:pt>
    <dgm:pt modelId="{B5181502-6057-4EF5-AD67-FC024573E8B9}" type="parTrans" cxnId="{1DDEFDD0-4846-4B4D-85EC-EA72CBFFCD6C}">
      <dgm:prSet/>
      <dgm:spPr/>
      <dgm:t>
        <a:bodyPr/>
        <a:lstStyle/>
        <a:p>
          <a:endParaRPr lang="it-IT"/>
        </a:p>
      </dgm:t>
    </dgm:pt>
    <dgm:pt modelId="{15F1C900-0AFF-470D-8B29-A75142FE3A14}" type="sibTrans" cxnId="{1DDEFDD0-4846-4B4D-85EC-EA72CBFFCD6C}">
      <dgm:prSet/>
      <dgm:spPr/>
      <dgm:t>
        <a:bodyPr/>
        <a:lstStyle/>
        <a:p>
          <a:endParaRPr lang="it-IT"/>
        </a:p>
      </dgm:t>
    </dgm:pt>
    <dgm:pt modelId="{154F1DC7-9AA7-4719-9503-DC4ADA36DE5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1800" dirty="0" smtClean="0">
              <a:latin typeface="+mj-lt"/>
            </a:rPr>
            <a:t>Infrastruttura per la mobilità elettrica</a:t>
          </a:r>
          <a:endParaRPr lang="it-IT" sz="1800" dirty="0">
            <a:latin typeface="+mj-lt"/>
          </a:endParaRPr>
        </a:p>
      </dgm:t>
    </dgm:pt>
    <dgm:pt modelId="{BEF280AE-DCAF-47EC-89EA-F15C295E48D1}" type="parTrans" cxnId="{3F1A8AB7-5C31-45C1-A839-696301FCAC28}">
      <dgm:prSet/>
      <dgm:spPr/>
      <dgm:t>
        <a:bodyPr/>
        <a:lstStyle/>
        <a:p>
          <a:endParaRPr lang="it-IT"/>
        </a:p>
      </dgm:t>
    </dgm:pt>
    <dgm:pt modelId="{A22A2376-62AA-4A0B-9CDC-657EDE4D667C}" type="sibTrans" cxnId="{3F1A8AB7-5C31-45C1-A839-696301FCAC28}">
      <dgm:prSet/>
      <dgm:spPr/>
      <dgm:t>
        <a:bodyPr/>
        <a:lstStyle/>
        <a:p>
          <a:endParaRPr lang="it-IT"/>
        </a:p>
      </dgm:t>
    </dgm:pt>
    <dgm:pt modelId="{25EB7443-A70C-4623-9B3D-EBA34819224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1800" dirty="0" smtClean="0">
              <a:latin typeface="+mj-lt"/>
            </a:rPr>
            <a:t>Supporto alle imprese per audit e sistemi di gestione dell’energia (ISO 50001)</a:t>
          </a:r>
          <a:endParaRPr lang="it-IT" sz="1800" dirty="0">
            <a:latin typeface="+mj-lt"/>
          </a:endParaRPr>
        </a:p>
      </dgm:t>
    </dgm:pt>
    <dgm:pt modelId="{4DEBAEDD-0477-4EB2-B304-FD0DE29EAA33}" type="parTrans" cxnId="{AE4A6C23-0155-4630-80C0-60DA772F8F37}">
      <dgm:prSet/>
      <dgm:spPr/>
      <dgm:t>
        <a:bodyPr/>
        <a:lstStyle/>
        <a:p>
          <a:endParaRPr lang="it-IT"/>
        </a:p>
      </dgm:t>
    </dgm:pt>
    <dgm:pt modelId="{E7961905-C2A3-49B0-874E-6B5F77412B44}" type="sibTrans" cxnId="{AE4A6C23-0155-4630-80C0-60DA772F8F37}">
      <dgm:prSet/>
      <dgm:spPr/>
      <dgm:t>
        <a:bodyPr/>
        <a:lstStyle/>
        <a:p>
          <a:endParaRPr lang="it-IT"/>
        </a:p>
      </dgm:t>
    </dgm:pt>
    <dgm:pt modelId="{CAC0B9AF-5C57-4674-9F86-E4BC77C6686A}" type="pres">
      <dgm:prSet presAssocID="{80B27F4D-73E4-4502-BC87-9C40FA58CE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D842E4D-7F12-4271-9553-A84B38E82E4B}" type="pres">
      <dgm:prSet presAssocID="{80B27F4D-73E4-4502-BC87-9C40FA58CEF4}" presName="Name1" presStyleCnt="0"/>
      <dgm:spPr/>
    </dgm:pt>
    <dgm:pt modelId="{45BB0F0B-71E2-4FD9-A8E9-C96913D92F64}" type="pres">
      <dgm:prSet presAssocID="{80B27F4D-73E4-4502-BC87-9C40FA58CEF4}" presName="cycle" presStyleCnt="0"/>
      <dgm:spPr/>
    </dgm:pt>
    <dgm:pt modelId="{5036F922-2C32-4556-874F-96DDB8F7DFE7}" type="pres">
      <dgm:prSet presAssocID="{80B27F4D-73E4-4502-BC87-9C40FA58CEF4}" presName="srcNode" presStyleLbl="node1" presStyleIdx="0" presStyleCnt="4"/>
      <dgm:spPr/>
    </dgm:pt>
    <dgm:pt modelId="{C20227B0-EDBB-4CBD-A878-70C18EE2BA53}" type="pres">
      <dgm:prSet presAssocID="{80B27F4D-73E4-4502-BC87-9C40FA58CEF4}" presName="conn" presStyleLbl="parChTrans1D2" presStyleIdx="0" presStyleCnt="1" custScaleX="66593" custScaleY="48044" custLinFactNeighborX="17267" custLinFactNeighborY="-2252" custRadScaleRad="199897" custRadScaleInc="-2147483648"/>
      <dgm:spPr/>
      <dgm:t>
        <a:bodyPr/>
        <a:lstStyle/>
        <a:p>
          <a:endParaRPr lang="it-IT"/>
        </a:p>
      </dgm:t>
    </dgm:pt>
    <dgm:pt modelId="{A18D4785-A6B7-44D4-A16D-68C7B9812976}" type="pres">
      <dgm:prSet presAssocID="{80B27F4D-73E4-4502-BC87-9C40FA58CEF4}" presName="extraNode" presStyleLbl="node1" presStyleIdx="0" presStyleCnt="4"/>
      <dgm:spPr/>
    </dgm:pt>
    <dgm:pt modelId="{76B852C3-D4CE-4FD0-B072-83C409E298D1}" type="pres">
      <dgm:prSet presAssocID="{80B27F4D-73E4-4502-BC87-9C40FA58CEF4}" presName="dstNode" presStyleLbl="node1" presStyleIdx="0" presStyleCnt="4"/>
      <dgm:spPr/>
    </dgm:pt>
    <dgm:pt modelId="{A13CB79A-7CA2-4E87-AAAB-AD830F620402}" type="pres">
      <dgm:prSet presAssocID="{0F54362C-C5A8-465E-8014-C9BC2DA1912B}" presName="text_1" presStyleLbl="node1" presStyleIdx="0" presStyleCnt="4" custScaleX="109372" custScaleY="52766" custLinFactNeighborX="-4951" custLinFactNeighborY="248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C86DF4-BB08-421D-BEFD-F91CB407F217}" type="pres">
      <dgm:prSet presAssocID="{0F54362C-C5A8-465E-8014-C9BC2DA1912B}" presName="accent_1" presStyleCnt="0"/>
      <dgm:spPr/>
    </dgm:pt>
    <dgm:pt modelId="{42EFA48A-450D-42C3-8FB4-2E2D8DA1D727}" type="pres">
      <dgm:prSet presAssocID="{0F54362C-C5A8-465E-8014-C9BC2DA1912B}" presName="accentRepeatNode" presStyleLbl="solidFgAcc1" presStyleIdx="0" presStyleCnt="4" custScaleX="6030" custScaleY="26048" custLinFactNeighborX="-28119" custLinFactNeighborY="27980"/>
      <dgm:spPr/>
      <dgm:t>
        <a:bodyPr/>
        <a:lstStyle/>
        <a:p>
          <a:endParaRPr lang="it-IT"/>
        </a:p>
      </dgm:t>
    </dgm:pt>
    <dgm:pt modelId="{F9A7AE9B-A9E1-4332-8FAF-15AF98E675E1}" type="pres">
      <dgm:prSet presAssocID="{C824DAC9-135B-4D4A-99FF-D3F207E11642}" presName="text_2" presStyleLbl="node1" presStyleIdx="1" presStyleCnt="4" custScaleX="106489" custScaleY="70523" custLinFactNeighborX="-3290" custLinFactNeighborY="-61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131844-6CA7-4A75-8CA4-3DC3E84B3EB8}" type="pres">
      <dgm:prSet presAssocID="{C824DAC9-135B-4D4A-99FF-D3F207E11642}" presName="accent_2" presStyleCnt="0"/>
      <dgm:spPr/>
    </dgm:pt>
    <dgm:pt modelId="{4BE28892-291B-40BA-9245-CFC1BA058506}" type="pres">
      <dgm:prSet presAssocID="{C824DAC9-135B-4D4A-99FF-D3F207E11642}" presName="accentRepeatNode" presStyleLbl="solidFgAcc1" presStyleIdx="1" presStyleCnt="4" custScaleX="11079" custScaleY="22993" custLinFactNeighborX="-3175" custLinFactNeighborY="-7275"/>
      <dgm:spPr/>
    </dgm:pt>
    <dgm:pt modelId="{D230E6F8-D7C6-4CA7-9334-3898472173C0}" type="pres">
      <dgm:prSet presAssocID="{154F1DC7-9AA7-4719-9503-DC4ADA36DE57}" presName="text_3" presStyleLbl="node1" presStyleIdx="2" presStyleCnt="4" custScaleX="112797" custScaleY="51509" custLinFactNeighborX="-6713" custLinFactNeighborY="-494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24ED8A-190A-4EF2-8AB0-38950536BD07}" type="pres">
      <dgm:prSet presAssocID="{154F1DC7-9AA7-4719-9503-DC4ADA36DE57}" presName="accent_3" presStyleCnt="0"/>
      <dgm:spPr/>
    </dgm:pt>
    <dgm:pt modelId="{D1C36D0E-7639-4B46-AFA7-D05F0053443C}" type="pres">
      <dgm:prSet presAssocID="{154F1DC7-9AA7-4719-9503-DC4ADA36DE57}" presName="accentRepeatNode" presStyleLbl="solidFgAcc1" presStyleIdx="2" presStyleCnt="4" custScaleX="49867" custScaleY="46937" custLinFactNeighborX="-26609" custLinFactNeighborY="-41448"/>
      <dgm:spPr/>
      <dgm:t>
        <a:bodyPr/>
        <a:lstStyle/>
        <a:p>
          <a:endParaRPr lang="it-IT"/>
        </a:p>
      </dgm:t>
    </dgm:pt>
    <dgm:pt modelId="{2E3A3AFB-19CC-499D-8020-A646AF2348D5}" type="pres">
      <dgm:prSet presAssocID="{25EB7443-A70C-4623-9B3D-EBA34819224D}" presName="text_4" presStyleLbl="node1" presStyleIdx="3" presStyleCnt="4" custScaleX="110618" custScaleY="57583" custLinFactNeighborX="-5574" custLinFactNeighborY="-896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181927-D094-4909-B33D-F8929093E06A}" type="pres">
      <dgm:prSet presAssocID="{25EB7443-A70C-4623-9B3D-EBA34819224D}" presName="accent_4" presStyleCnt="0"/>
      <dgm:spPr/>
    </dgm:pt>
    <dgm:pt modelId="{F525229D-9703-419D-A3B3-0EB01B6B13D1}" type="pres">
      <dgm:prSet presAssocID="{25EB7443-A70C-4623-9B3D-EBA34819224D}" presName="accentRepeatNode" presStyleLbl="solidFgAcc1" presStyleIdx="3" presStyleCnt="4" custScaleX="50374" custScaleY="47076" custLinFactNeighborX="-26958" custLinFactNeighborY="-72242"/>
      <dgm:spPr/>
    </dgm:pt>
  </dgm:ptLst>
  <dgm:cxnLst>
    <dgm:cxn modelId="{E548664A-A946-43E2-9023-9B697AF71E42}" type="presOf" srcId="{C824DAC9-135B-4D4A-99FF-D3F207E11642}" destId="{F9A7AE9B-A9E1-4332-8FAF-15AF98E675E1}" srcOrd="0" destOrd="0" presId="urn:microsoft.com/office/officeart/2008/layout/VerticalCurvedList"/>
    <dgm:cxn modelId="{472E349C-E894-497F-9523-2E8DC115597F}" type="presOf" srcId="{25EB7443-A70C-4623-9B3D-EBA34819224D}" destId="{2E3A3AFB-19CC-499D-8020-A646AF2348D5}" srcOrd="0" destOrd="0" presId="urn:microsoft.com/office/officeart/2008/layout/VerticalCurvedList"/>
    <dgm:cxn modelId="{AE4A6C23-0155-4630-80C0-60DA772F8F37}" srcId="{80B27F4D-73E4-4502-BC87-9C40FA58CEF4}" destId="{25EB7443-A70C-4623-9B3D-EBA34819224D}" srcOrd="3" destOrd="0" parTransId="{4DEBAEDD-0477-4EB2-B304-FD0DE29EAA33}" sibTransId="{E7961905-C2A3-49B0-874E-6B5F77412B44}"/>
    <dgm:cxn modelId="{C8D49D5A-ABA3-46FE-B716-694EC1070202}" type="presOf" srcId="{80B27F4D-73E4-4502-BC87-9C40FA58CEF4}" destId="{CAC0B9AF-5C57-4674-9F86-E4BC77C6686A}" srcOrd="0" destOrd="0" presId="urn:microsoft.com/office/officeart/2008/layout/VerticalCurvedList"/>
    <dgm:cxn modelId="{B83AF5C4-2620-4903-AA8C-C7AADB2E4F35}" srcId="{80B27F4D-73E4-4502-BC87-9C40FA58CEF4}" destId="{0F54362C-C5A8-465E-8014-C9BC2DA1912B}" srcOrd="0" destOrd="0" parTransId="{4A33D089-A45C-451F-8653-FE3C9879E812}" sibTransId="{0E1CEC18-554D-4A84-9871-A3E9C1712AA2}"/>
    <dgm:cxn modelId="{1DDEFDD0-4846-4B4D-85EC-EA72CBFFCD6C}" srcId="{80B27F4D-73E4-4502-BC87-9C40FA58CEF4}" destId="{C824DAC9-135B-4D4A-99FF-D3F207E11642}" srcOrd="1" destOrd="0" parTransId="{B5181502-6057-4EF5-AD67-FC024573E8B9}" sibTransId="{15F1C900-0AFF-470D-8B29-A75142FE3A14}"/>
    <dgm:cxn modelId="{4ED55AE5-1180-42CB-B4ED-6B8ED36E2C34}" type="presOf" srcId="{0E1CEC18-554D-4A84-9871-A3E9C1712AA2}" destId="{C20227B0-EDBB-4CBD-A878-70C18EE2BA53}" srcOrd="0" destOrd="0" presId="urn:microsoft.com/office/officeart/2008/layout/VerticalCurvedList"/>
    <dgm:cxn modelId="{3F1A8AB7-5C31-45C1-A839-696301FCAC28}" srcId="{80B27F4D-73E4-4502-BC87-9C40FA58CEF4}" destId="{154F1DC7-9AA7-4719-9503-DC4ADA36DE57}" srcOrd="2" destOrd="0" parTransId="{BEF280AE-DCAF-47EC-89EA-F15C295E48D1}" sibTransId="{A22A2376-62AA-4A0B-9CDC-657EDE4D667C}"/>
    <dgm:cxn modelId="{E50E80B4-04FB-4E09-976B-16D25A4CD5DB}" type="presOf" srcId="{0F54362C-C5A8-465E-8014-C9BC2DA1912B}" destId="{A13CB79A-7CA2-4E87-AAAB-AD830F620402}" srcOrd="0" destOrd="0" presId="urn:microsoft.com/office/officeart/2008/layout/VerticalCurvedList"/>
    <dgm:cxn modelId="{404B34BA-FBE8-4156-8897-DAD4E9ABB911}" type="presOf" srcId="{154F1DC7-9AA7-4719-9503-DC4ADA36DE57}" destId="{D230E6F8-D7C6-4CA7-9334-3898472173C0}" srcOrd="0" destOrd="0" presId="urn:microsoft.com/office/officeart/2008/layout/VerticalCurvedList"/>
    <dgm:cxn modelId="{73841259-6B81-4D96-AD76-5E10F1799B61}" type="presParOf" srcId="{CAC0B9AF-5C57-4674-9F86-E4BC77C6686A}" destId="{ED842E4D-7F12-4271-9553-A84B38E82E4B}" srcOrd="0" destOrd="0" presId="urn:microsoft.com/office/officeart/2008/layout/VerticalCurvedList"/>
    <dgm:cxn modelId="{4957223D-8E47-4CA2-B12E-1AC3FCF6E771}" type="presParOf" srcId="{ED842E4D-7F12-4271-9553-A84B38E82E4B}" destId="{45BB0F0B-71E2-4FD9-A8E9-C96913D92F64}" srcOrd="0" destOrd="0" presId="urn:microsoft.com/office/officeart/2008/layout/VerticalCurvedList"/>
    <dgm:cxn modelId="{EC965BF1-BD42-4E77-A594-C98F6EF7D0CA}" type="presParOf" srcId="{45BB0F0B-71E2-4FD9-A8E9-C96913D92F64}" destId="{5036F922-2C32-4556-874F-96DDB8F7DFE7}" srcOrd="0" destOrd="0" presId="urn:microsoft.com/office/officeart/2008/layout/VerticalCurvedList"/>
    <dgm:cxn modelId="{24C6CF12-1814-47E1-884A-42628BF0A952}" type="presParOf" srcId="{45BB0F0B-71E2-4FD9-A8E9-C96913D92F64}" destId="{C20227B0-EDBB-4CBD-A878-70C18EE2BA53}" srcOrd="1" destOrd="0" presId="urn:microsoft.com/office/officeart/2008/layout/VerticalCurvedList"/>
    <dgm:cxn modelId="{DC113F2A-AE40-4F5F-8CC5-F0B16AC1EC41}" type="presParOf" srcId="{45BB0F0B-71E2-4FD9-A8E9-C96913D92F64}" destId="{A18D4785-A6B7-44D4-A16D-68C7B9812976}" srcOrd="2" destOrd="0" presId="urn:microsoft.com/office/officeart/2008/layout/VerticalCurvedList"/>
    <dgm:cxn modelId="{778F8A41-29D9-4A22-81A6-521151BBF06D}" type="presParOf" srcId="{45BB0F0B-71E2-4FD9-A8E9-C96913D92F64}" destId="{76B852C3-D4CE-4FD0-B072-83C409E298D1}" srcOrd="3" destOrd="0" presId="urn:microsoft.com/office/officeart/2008/layout/VerticalCurvedList"/>
    <dgm:cxn modelId="{A1B6EF3E-C45B-47FC-8D5C-D100A5C77C15}" type="presParOf" srcId="{ED842E4D-7F12-4271-9553-A84B38E82E4B}" destId="{A13CB79A-7CA2-4E87-AAAB-AD830F620402}" srcOrd="1" destOrd="0" presId="urn:microsoft.com/office/officeart/2008/layout/VerticalCurvedList"/>
    <dgm:cxn modelId="{46FFEF22-5DEF-4797-8639-9C3AB95A260D}" type="presParOf" srcId="{ED842E4D-7F12-4271-9553-A84B38E82E4B}" destId="{EAC86DF4-BB08-421D-BEFD-F91CB407F217}" srcOrd="2" destOrd="0" presId="urn:microsoft.com/office/officeart/2008/layout/VerticalCurvedList"/>
    <dgm:cxn modelId="{6FB0F674-0F50-4027-AD83-ED817CFEBB1E}" type="presParOf" srcId="{EAC86DF4-BB08-421D-BEFD-F91CB407F217}" destId="{42EFA48A-450D-42C3-8FB4-2E2D8DA1D727}" srcOrd="0" destOrd="0" presId="urn:microsoft.com/office/officeart/2008/layout/VerticalCurvedList"/>
    <dgm:cxn modelId="{19D16EB4-CB2A-441F-8EE6-7A8CB2B5D117}" type="presParOf" srcId="{ED842E4D-7F12-4271-9553-A84B38E82E4B}" destId="{F9A7AE9B-A9E1-4332-8FAF-15AF98E675E1}" srcOrd="3" destOrd="0" presId="urn:microsoft.com/office/officeart/2008/layout/VerticalCurvedList"/>
    <dgm:cxn modelId="{0CBAD751-ADE2-4545-9C47-314E680D55C1}" type="presParOf" srcId="{ED842E4D-7F12-4271-9553-A84B38E82E4B}" destId="{D7131844-6CA7-4A75-8CA4-3DC3E84B3EB8}" srcOrd="4" destOrd="0" presId="urn:microsoft.com/office/officeart/2008/layout/VerticalCurvedList"/>
    <dgm:cxn modelId="{576BC5EF-81A0-4587-987C-2C0947CCC56C}" type="presParOf" srcId="{D7131844-6CA7-4A75-8CA4-3DC3E84B3EB8}" destId="{4BE28892-291B-40BA-9245-CFC1BA058506}" srcOrd="0" destOrd="0" presId="urn:microsoft.com/office/officeart/2008/layout/VerticalCurvedList"/>
    <dgm:cxn modelId="{C97F1AF1-7E62-44EB-9F56-6AC61FD86E2B}" type="presParOf" srcId="{ED842E4D-7F12-4271-9553-A84B38E82E4B}" destId="{D230E6F8-D7C6-4CA7-9334-3898472173C0}" srcOrd="5" destOrd="0" presId="urn:microsoft.com/office/officeart/2008/layout/VerticalCurvedList"/>
    <dgm:cxn modelId="{347B299A-4589-431C-B202-AA623C319CB1}" type="presParOf" srcId="{ED842E4D-7F12-4271-9553-A84B38E82E4B}" destId="{1B24ED8A-190A-4EF2-8AB0-38950536BD07}" srcOrd="6" destOrd="0" presId="urn:microsoft.com/office/officeart/2008/layout/VerticalCurvedList"/>
    <dgm:cxn modelId="{C7C4E583-C0A2-4A35-9870-409D811BE41D}" type="presParOf" srcId="{1B24ED8A-190A-4EF2-8AB0-38950536BD07}" destId="{D1C36D0E-7639-4B46-AFA7-D05F0053443C}" srcOrd="0" destOrd="0" presId="urn:microsoft.com/office/officeart/2008/layout/VerticalCurvedList"/>
    <dgm:cxn modelId="{614721A4-2CDE-49B7-AFB7-37CF28FCBAAC}" type="presParOf" srcId="{ED842E4D-7F12-4271-9553-A84B38E82E4B}" destId="{2E3A3AFB-19CC-499D-8020-A646AF2348D5}" srcOrd="7" destOrd="0" presId="urn:microsoft.com/office/officeart/2008/layout/VerticalCurvedList"/>
    <dgm:cxn modelId="{1B40426E-F220-4921-88DC-714146B7C16C}" type="presParOf" srcId="{ED842E4D-7F12-4271-9553-A84B38E82E4B}" destId="{91181927-D094-4909-B33D-F8929093E06A}" srcOrd="8" destOrd="0" presId="urn:microsoft.com/office/officeart/2008/layout/VerticalCurvedList"/>
    <dgm:cxn modelId="{83FA1FE9-AE81-41B8-AC89-A45370D22A6E}" type="presParOf" srcId="{91181927-D094-4909-B33D-F8929093E06A}" destId="{F525229D-9703-419D-A3B3-0EB01B6B13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348AEB-9A3B-47E7-A759-AE722820275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17036A7-A8B4-4337-BBB2-29D9989B76EA}">
      <dgm:prSet phldrT="[Testo]"/>
      <dgm:spPr/>
      <dgm:t>
        <a:bodyPr/>
        <a:lstStyle/>
        <a:p>
          <a:r>
            <a:rPr lang="it-IT" dirty="0" smtClean="0"/>
            <a:t>BASATA SU </a:t>
          </a:r>
          <a:r>
            <a:rPr lang="it-IT" b="1" dirty="0" smtClean="0"/>
            <a:t>DATI DI CONSUMO </a:t>
          </a:r>
          <a:r>
            <a:rPr lang="it-IT" dirty="0" smtClean="0"/>
            <a:t>MISURATI ED AGGIORNATI</a:t>
          </a:r>
          <a:endParaRPr lang="it-IT" dirty="0"/>
        </a:p>
      </dgm:t>
    </dgm:pt>
    <dgm:pt modelId="{E2A43E06-3259-47F6-BF76-E2C99FCED7FE}" type="parTrans" cxnId="{3865CFE3-5AB5-47D3-890B-90198D34BE54}">
      <dgm:prSet/>
      <dgm:spPr/>
      <dgm:t>
        <a:bodyPr/>
        <a:lstStyle/>
        <a:p>
          <a:endParaRPr lang="it-IT"/>
        </a:p>
      </dgm:t>
    </dgm:pt>
    <dgm:pt modelId="{3541E406-8767-4012-922B-5B7E3C3F725B}" type="sibTrans" cxnId="{3865CFE3-5AB5-47D3-890B-90198D34BE54}">
      <dgm:prSet/>
      <dgm:spPr/>
      <dgm:t>
        <a:bodyPr/>
        <a:lstStyle/>
        <a:p>
          <a:endParaRPr lang="it-IT"/>
        </a:p>
      </dgm:t>
    </dgm:pt>
    <dgm:pt modelId="{C42A0AB8-AC92-4B7E-9B42-8E4801999E9E}">
      <dgm:prSet phldrT="[Testo]"/>
      <dgm:spPr/>
      <dgm:t>
        <a:bodyPr/>
        <a:lstStyle/>
        <a:p>
          <a:r>
            <a:rPr lang="it-IT" dirty="0" smtClean="0"/>
            <a:t>2</a:t>
          </a:r>
          <a:endParaRPr lang="it-IT" dirty="0"/>
        </a:p>
      </dgm:t>
    </dgm:pt>
    <dgm:pt modelId="{915B8796-85A6-45EA-AD09-C92FD4327609}" type="parTrans" cxnId="{51A23139-361C-42AD-A75A-4456382F727F}">
      <dgm:prSet/>
      <dgm:spPr/>
      <dgm:t>
        <a:bodyPr/>
        <a:lstStyle/>
        <a:p>
          <a:endParaRPr lang="it-IT"/>
        </a:p>
      </dgm:t>
    </dgm:pt>
    <dgm:pt modelId="{85E8EEDA-1ABE-42F0-821E-C2B4CA585BF6}" type="sibTrans" cxnId="{51A23139-361C-42AD-A75A-4456382F727F}">
      <dgm:prSet/>
      <dgm:spPr/>
      <dgm:t>
        <a:bodyPr/>
        <a:lstStyle/>
        <a:p>
          <a:endParaRPr lang="it-IT"/>
        </a:p>
      </dgm:t>
    </dgm:pt>
    <dgm:pt modelId="{FCB1AB4B-BBEE-4ECB-AA8A-513AA8378CA8}">
      <dgm:prSet phldrT="[Testo]"/>
      <dgm:spPr/>
      <dgm:t>
        <a:bodyPr/>
        <a:lstStyle/>
        <a:p>
          <a:r>
            <a:rPr lang="it-IT" dirty="0" smtClean="0"/>
            <a:t>COMPRENDE UN’ANALISI DETTAGLIATA DEI </a:t>
          </a:r>
          <a:r>
            <a:rPr lang="it-IT" b="1" dirty="0" smtClean="0"/>
            <a:t>PROFILI DI CONSUMO</a:t>
          </a:r>
          <a:endParaRPr lang="it-IT" b="1" dirty="0"/>
        </a:p>
      </dgm:t>
    </dgm:pt>
    <dgm:pt modelId="{6022271D-1A96-4D6C-A0AE-86D0A864742B}" type="parTrans" cxnId="{62A5E498-DBD2-433A-9BDE-693E2D2357CA}">
      <dgm:prSet/>
      <dgm:spPr/>
      <dgm:t>
        <a:bodyPr/>
        <a:lstStyle/>
        <a:p>
          <a:endParaRPr lang="it-IT"/>
        </a:p>
      </dgm:t>
    </dgm:pt>
    <dgm:pt modelId="{286B9032-7D09-4541-81C0-A4D3FB3AC1D1}" type="sibTrans" cxnId="{62A5E498-DBD2-433A-9BDE-693E2D2357CA}">
      <dgm:prSet/>
      <dgm:spPr/>
      <dgm:t>
        <a:bodyPr/>
        <a:lstStyle/>
        <a:p>
          <a:endParaRPr lang="it-IT"/>
        </a:p>
      </dgm:t>
    </dgm:pt>
    <dgm:pt modelId="{78F028A6-74A8-46DE-B697-8C37B8DBB22F}">
      <dgm:prSet phldrT="[Testo]"/>
      <dgm:spPr/>
      <dgm:t>
        <a:bodyPr/>
        <a:lstStyle/>
        <a:p>
          <a:r>
            <a:rPr lang="it-IT" dirty="0" smtClean="0"/>
            <a:t>3</a:t>
          </a:r>
          <a:endParaRPr lang="it-IT" dirty="0"/>
        </a:p>
      </dgm:t>
    </dgm:pt>
    <dgm:pt modelId="{174F2701-D7A0-444E-BD3C-95F6E2EE4040}" type="parTrans" cxnId="{368CF8E3-814C-4F4A-ABC6-666AD4225ABC}">
      <dgm:prSet/>
      <dgm:spPr/>
      <dgm:t>
        <a:bodyPr/>
        <a:lstStyle/>
        <a:p>
          <a:endParaRPr lang="it-IT"/>
        </a:p>
      </dgm:t>
    </dgm:pt>
    <dgm:pt modelId="{09567739-4852-4CE9-AA22-7EBBEA65D2C5}" type="sibTrans" cxnId="{368CF8E3-814C-4F4A-ABC6-666AD4225ABC}">
      <dgm:prSet/>
      <dgm:spPr/>
      <dgm:t>
        <a:bodyPr/>
        <a:lstStyle/>
        <a:p>
          <a:endParaRPr lang="it-IT"/>
        </a:p>
      </dgm:t>
    </dgm:pt>
    <dgm:pt modelId="{23607309-3A46-4861-8F36-C95369EC9B71}">
      <dgm:prSet phldrT="[Testo]"/>
      <dgm:spPr/>
      <dgm:t>
        <a:bodyPr/>
        <a:lstStyle/>
        <a:p>
          <a:r>
            <a:rPr lang="it-IT" dirty="0" smtClean="0"/>
            <a:t>PROPORZIONATI E SUFFICIENTEMENTE RAPPRESENTATIVI </a:t>
          </a:r>
          <a:r>
            <a:rPr lang="it-IT" b="1" dirty="0" smtClean="0"/>
            <a:t>PRESTAZIONE ENERGETICA</a:t>
          </a:r>
          <a:endParaRPr lang="it-IT" b="1" dirty="0"/>
        </a:p>
      </dgm:t>
    </dgm:pt>
    <dgm:pt modelId="{CDDBF87F-2484-4BEF-81BA-6D97FA3CE339}" type="parTrans" cxnId="{3C13CCFF-EA22-4553-B988-7D2CFA2EBE0D}">
      <dgm:prSet/>
      <dgm:spPr/>
      <dgm:t>
        <a:bodyPr/>
        <a:lstStyle/>
        <a:p>
          <a:endParaRPr lang="it-IT"/>
        </a:p>
      </dgm:t>
    </dgm:pt>
    <dgm:pt modelId="{52F8A770-014D-42CB-AACA-C047CD61BEE3}" type="sibTrans" cxnId="{3C13CCFF-EA22-4553-B988-7D2CFA2EBE0D}">
      <dgm:prSet/>
      <dgm:spPr/>
      <dgm:t>
        <a:bodyPr/>
        <a:lstStyle/>
        <a:p>
          <a:endParaRPr lang="it-IT"/>
        </a:p>
      </dgm:t>
    </dgm:pt>
    <dgm:pt modelId="{416DF714-EE74-4472-845B-E9A5B012150B}">
      <dgm:prSet phldrT="[Testo]"/>
      <dgm:spPr/>
      <dgm:t>
        <a:bodyPr/>
        <a:lstStyle/>
        <a:p>
          <a:r>
            <a:rPr lang="it-IT" dirty="0" smtClean="0"/>
            <a:t>4</a:t>
          </a:r>
          <a:endParaRPr lang="it-IT" dirty="0"/>
        </a:p>
      </dgm:t>
    </dgm:pt>
    <dgm:pt modelId="{A210A77A-4700-42A5-B326-F6F4D06E4B19}" type="parTrans" cxnId="{56595323-C13D-4C45-918A-E97117C70038}">
      <dgm:prSet/>
      <dgm:spPr/>
      <dgm:t>
        <a:bodyPr/>
        <a:lstStyle/>
        <a:p>
          <a:endParaRPr lang="it-IT"/>
        </a:p>
      </dgm:t>
    </dgm:pt>
    <dgm:pt modelId="{5B6D8B1F-3319-4E9A-AA20-4426E9D6498A}" type="sibTrans" cxnId="{56595323-C13D-4C45-918A-E97117C70038}">
      <dgm:prSet/>
      <dgm:spPr/>
      <dgm:t>
        <a:bodyPr/>
        <a:lstStyle/>
        <a:p>
          <a:endParaRPr lang="it-IT"/>
        </a:p>
      </dgm:t>
    </dgm:pt>
    <dgm:pt modelId="{8C83DE2D-B15A-4A43-8708-7148287F61D5}">
      <dgm:prSet/>
      <dgm:spPr/>
      <dgm:t>
        <a:bodyPr/>
        <a:lstStyle/>
        <a:p>
          <a:r>
            <a:rPr lang="it-IT" dirty="0" smtClean="0"/>
            <a:t>CONSENTONO IL CALCOLO DETTAGLIATO DEI </a:t>
          </a:r>
          <a:r>
            <a:rPr lang="it-IT" b="1" dirty="0" smtClean="0"/>
            <a:t>POTENZIALI RISPARMI</a:t>
          </a:r>
          <a:endParaRPr lang="it-IT" b="1" dirty="0"/>
        </a:p>
      </dgm:t>
    </dgm:pt>
    <dgm:pt modelId="{CE5236B7-16B7-42C1-AEC8-17866C015DFB}" type="parTrans" cxnId="{7842158B-B31D-4761-AF5D-CCBBCF7DB619}">
      <dgm:prSet/>
      <dgm:spPr/>
      <dgm:t>
        <a:bodyPr/>
        <a:lstStyle/>
        <a:p>
          <a:endParaRPr lang="it-IT"/>
        </a:p>
      </dgm:t>
    </dgm:pt>
    <dgm:pt modelId="{E578667E-C5CE-4EF7-BC2E-9B565563ABBC}" type="sibTrans" cxnId="{7842158B-B31D-4761-AF5D-CCBBCF7DB619}">
      <dgm:prSet/>
      <dgm:spPr/>
      <dgm:t>
        <a:bodyPr/>
        <a:lstStyle/>
        <a:p>
          <a:endParaRPr lang="it-IT"/>
        </a:p>
      </dgm:t>
    </dgm:pt>
    <dgm:pt modelId="{34A49E8B-0187-4299-9171-0D7A4016D329}">
      <dgm:prSet phldrT="[Testo]"/>
      <dgm:spPr/>
      <dgm:t>
        <a:bodyPr/>
        <a:lstStyle/>
        <a:p>
          <a:r>
            <a:rPr lang="it-IT" dirty="0" smtClean="0"/>
            <a:t>1</a:t>
          </a:r>
          <a:endParaRPr lang="it-IT" dirty="0"/>
        </a:p>
      </dgm:t>
    </dgm:pt>
    <dgm:pt modelId="{CCA99FAF-67FF-4395-B414-E4E406374406}" type="sibTrans" cxnId="{0AA08C27-5918-43C4-8DF7-76B5E016D675}">
      <dgm:prSet/>
      <dgm:spPr/>
      <dgm:t>
        <a:bodyPr/>
        <a:lstStyle/>
        <a:p>
          <a:endParaRPr lang="it-IT"/>
        </a:p>
      </dgm:t>
    </dgm:pt>
    <dgm:pt modelId="{BA208B2A-2D2D-44F4-91D8-4B45DE57F6A9}" type="parTrans" cxnId="{0AA08C27-5918-43C4-8DF7-76B5E016D675}">
      <dgm:prSet/>
      <dgm:spPr/>
      <dgm:t>
        <a:bodyPr/>
        <a:lstStyle/>
        <a:p>
          <a:endParaRPr lang="it-IT"/>
        </a:p>
      </dgm:t>
    </dgm:pt>
    <dgm:pt modelId="{29908982-C623-469D-ACA2-183F0D0406E3}" type="pres">
      <dgm:prSet presAssocID="{39348AEB-9A3B-47E7-A759-AE72282027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BBEB4AA-6095-4171-BF53-89856881C7B1}" type="pres">
      <dgm:prSet presAssocID="{34A49E8B-0187-4299-9171-0D7A4016D329}" presName="composite" presStyleCnt="0"/>
      <dgm:spPr/>
    </dgm:pt>
    <dgm:pt modelId="{CE79732F-297B-499C-B608-B333C98DFD5D}" type="pres">
      <dgm:prSet presAssocID="{34A49E8B-0187-4299-9171-0D7A4016D32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47B9A6-A6DA-4F33-BECE-44363277A857}" type="pres">
      <dgm:prSet presAssocID="{34A49E8B-0187-4299-9171-0D7A4016D32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3B3459-96A0-4B5F-9B78-16B9A9087B96}" type="pres">
      <dgm:prSet presAssocID="{CCA99FAF-67FF-4395-B414-E4E406374406}" presName="sp" presStyleCnt="0"/>
      <dgm:spPr/>
    </dgm:pt>
    <dgm:pt modelId="{6212C760-AF96-4359-B6D6-5B4D3B7D93A7}" type="pres">
      <dgm:prSet presAssocID="{C42A0AB8-AC92-4B7E-9B42-8E4801999E9E}" presName="composite" presStyleCnt="0"/>
      <dgm:spPr/>
    </dgm:pt>
    <dgm:pt modelId="{0936A1E2-B916-4300-9F54-F33D8FA606D2}" type="pres">
      <dgm:prSet presAssocID="{C42A0AB8-AC92-4B7E-9B42-8E4801999E9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8DD5C-0FCB-418E-963F-DDF647E604D3}" type="pres">
      <dgm:prSet presAssocID="{C42A0AB8-AC92-4B7E-9B42-8E4801999E9E}" presName="descendantText" presStyleLbl="alignAcc1" presStyleIdx="1" presStyleCnt="4" custLinFactNeighborX="551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53373A-4107-4B1A-ADEE-6C8FD2DCBB7B}" type="pres">
      <dgm:prSet presAssocID="{85E8EEDA-1ABE-42F0-821E-C2B4CA585BF6}" presName="sp" presStyleCnt="0"/>
      <dgm:spPr/>
    </dgm:pt>
    <dgm:pt modelId="{8BAB47E9-264D-4381-A822-963178E432B0}" type="pres">
      <dgm:prSet presAssocID="{78F028A6-74A8-46DE-B697-8C37B8DBB22F}" presName="composite" presStyleCnt="0"/>
      <dgm:spPr/>
    </dgm:pt>
    <dgm:pt modelId="{0C80C26E-096D-42E8-B86D-A285A40BAC03}" type="pres">
      <dgm:prSet presAssocID="{78F028A6-74A8-46DE-B697-8C37B8DBB2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7668E0-6022-40E8-8BBB-BC4796E399BC}" type="pres">
      <dgm:prSet presAssocID="{78F028A6-74A8-46DE-B697-8C37B8DBB2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85AA89-3BF1-4E77-A0F8-73EDA0E9A978}" type="pres">
      <dgm:prSet presAssocID="{09567739-4852-4CE9-AA22-7EBBEA65D2C5}" presName="sp" presStyleCnt="0"/>
      <dgm:spPr/>
    </dgm:pt>
    <dgm:pt modelId="{01AC375D-1C31-4204-8544-BC73BF4C4C8A}" type="pres">
      <dgm:prSet presAssocID="{416DF714-EE74-4472-845B-E9A5B012150B}" presName="composite" presStyleCnt="0"/>
      <dgm:spPr/>
    </dgm:pt>
    <dgm:pt modelId="{B19E9EAD-CFAD-4CBB-BEF7-CF0CC65C51C4}" type="pres">
      <dgm:prSet presAssocID="{416DF714-EE74-4472-845B-E9A5B01215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78CD96-3F25-43CD-BCF9-64884AC32EF4}" type="pres">
      <dgm:prSet presAssocID="{416DF714-EE74-4472-845B-E9A5B012150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2FA924C-CBBF-406F-9D02-8406C41E1034}" type="presOf" srcId="{C17036A7-A8B4-4337-BBB2-29D9989B76EA}" destId="{9747B9A6-A6DA-4F33-BECE-44363277A857}" srcOrd="0" destOrd="0" presId="urn:microsoft.com/office/officeart/2005/8/layout/chevron2"/>
    <dgm:cxn modelId="{FA1C3CA1-5E12-4E2B-8380-E39208BDFFBC}" type="presOf" srcId="{8C83DE2D-B15A-4A43-8708-7148287F61D5}" destId="{E378CD96-3F25-43CD-BCF9-64884AC32EF4}" srcOrd="0" destOrd="0" presId="urn:microsoft.com/office/officeart/2005/8/layout/chevron2"/>
    <dgm:cxn modelId="{7842158B-B31D-4761-AF5D-CCBBCF7DB619}" srcId="{416DF714-EE74-4472-845B-E9A5B012150B}" destId="{8C83DE2D-B15A-4A43-8708-7148287F61D5}" srcOrd="0" destOrd="0" parTransId="{CE5236B7-16B7-42C1-AEC8-17866C015DFB}" sibTransId="{E578667E-C5CE-4EF7-BC2E-9B565563ABBC}"/>
    <dgm:cxn modelId="{3865CFE3-5AB5-47D3-890B-90198D34BE54}" srcId="{34A49E8B-0187-4299-9171-0D7A4016D329}" destId="{C17036A7-A8B4-4337-BBB2-29D9989B76EA}" srcOrd="0" destOrd="0" parTransId="{E2A43E06-3259-47F6-BF76-E2C99FCED7FE}" sibTransId="{3541E406-8767-4012-922B-5B7E3C3F725B}"/>
    <dgm:cxn modelId="{62A5E498-DBD2-433A-9BDE-693E2D2357CA}" srcId="{C42A0AB8-AC92-4B7E-9B42-8E4801999E9E}" destId="{FCB1AB4B-BBEE-4ECB-AA8A-513AA8378CA8}" srcOrd="0" destOrd="0" parTransId="{6022271D-1A96-4D6C-A0AE-86D0A864742B}" sibTransId="{286B9032-7D09-4541-81C0-A4D3FB3AC1D1}"/>
    <dgm:cxn modelId="{51A23139-361C-42AD-A75A-4456382F727F}" srcId="{39348AEB-9A3B-47E7-A759-AE7228202753}" destId="{C42A0AB8-AC92-4B7E-9B42-8E4801999E9E}" srcOrd="1" destOrd="0" parTransId="{915B8796-85A6-45EA-AD09-C92FD4327609}" sibTransId="{85E8EEDA-1ABE-42F0-821E-C2B4CA585BF6}"/>
    <dgm:cxn modelId="{964FC7AB-72F1-40A0-80F6-CD5A4A9BCF81}" type="presOf" srcId="{FCB1AB4B-BBEE-4ECB-AA8A-513AA8378CA8}" destId="{C2B8DD5C-0FCB-418E-963F-DDF647E604D3}" srcOrd="0" destOrd="0" presId="urn:microsoft.com/office/officeart/2005/8/layout/chevron2"/>
    <dgm:cxn modelId="{5823E77B-4E3F-40FC-BA6E-FAED2358AF4F}" type="presOf" srcId="{416DF714-EE74-4472-845B-E9A5B012150B}" destId="{B19E9EAD-CFAD-4CBB-BEF7-CF0CC65C51C4}" srcOrd="0" destOrd="0" presId="urn:microsoft.com/office/officeart/2005/8/layout/chevron2"/>
    <dgm:cxn modelId="{3C13CCFF-EA22-4553-B988-7D2CFA2EBE0D}" srcId="{78F028A6-74A8-46DE-B697-8C37B8DBB22F}" destId="{23607309-3A46-4861-8F36-C95369EC9B71}" srcOrd="0" destOrd="0" parTransId="{CDDBF87F-2484-4BEF-81BA-6D97FA3CE339}" sibTransId="{52F8A770-014D-42CB-AACA-C047CD61BEE3}"/>
    <dgm:cxn modelId="{CE72F331-6D73-453A-9A79-96BD2B8253D9}" type="presOf" srcId="{39348AEB-9A3B-47E7-A759-AE7228202753}" destId="{29908982-C623-469D-ACA2-183F0D0406E3}" srcOrd="0" destOrd="0" presId="urn:microsoft.com/office/officeart/2005/8/layout/chevron2"/>
    <dgm:cxn modelId="{FCE6DBC6-423F-4A8D-8ECF-00DFB023CDF6}" type="presOf" srcId="{78F028A6-74A8-46DE-B697-8C37B8DBB22F}" destId="{0C80C26E-096D-42E8-B86D-A285A40BAC03}" srcOrd="0" destOrd="0" presId="urn:microsoft.com/office/officeart/2005/8/layout/chevron2"/>
    <dgm:cxn modelId="{0AA08C27-5918-43C4-8DF7-76B5E016D675}" srcId="{39348AEB-9A3B-47E7-A759-AE7228202753}" destId="{34A49E8B-0187-4299-9171-0D7A4016D329}" srcOrd="0" destOrd="0" parTransId="{BA208B2A-2D2D-44F4-91D8-4B45DE57F6A9}" sibTransId="{CCA99FAF-67FF-4395-B414-E4E406374406}"/>
    <dgm:cxn modelId="{368CF8E3-814C-4F4A-ABC6-666AD4225ABC}" srcId="{39348AEB-9A3B-47E7-A759-AE7228202753}" destId="{78F028A6-74A8-46DE-B697-8C37B8DBB22F}" srcOrd="2" destOrd="0" parTransId="{174F2701-D7A0-444E-BD3C-95F6E2EE4040}" sibTransId="{09567739-4852-4CE9-AA22-7EBBEA65D2C5}"/>
    <dgm:cxn modelId="{1AA13683-B4FE-4C4F-9CB2-AE8644FB685C}" type="presOf" srcId="{23607309-3A46-4861-8F36-C95369EC9B71}" destId="{3D7668E0-6022-40E8-8BBB-BC4796E399BC}" srcOrd="0" destOrd="0" presId="urn:microsoft.com/office/officeart/2005/8/layout/chevron2"/>
    <dgm:cxn modelId="{56595323-C13D-4C45-918A-E97117C70038}" srcId="{39348AEB-9A3B-47E7-A759-AE7228202753}" destId="{416DF714-EE74-4472-845B-E9A5B012150B}" srcOrd="3" destOrd="0" parTransId="{A210A77A-4700-42A5-B326-F6F4D06E4B19}" sibTransId="{5B6D8B1F-3319-4E9A-AA20-4426E9D6498A}"/>
    <dgm:cxn modelId="{CB5CB817-510B-445A-98D1-28AC69E29F9B}" type="presOf" srcId="{34A49E8B-0187-4299-9171-0D7A4016D329}" destId="{CE79732F-297B-499C-B608-B333C98DFD5D}" srcOrd="0" destOrd="0" presId="urn:microsoft.com/office/officeart/2005/8/layout/chevron2"/>
    <dgm:cxn modelId="{0111EA10-97EF-4E5A-8D7B-323A698773BB}" type="presOf" srcId="{C42A0AB8-AC92-4B7E-9B42-8E4801999E9E}" destId="{0936A1E2-B916-4300-9F54-F33D8FA606D2}" srcOrd="0" destOrd="0" presId="urn:microsoft.com/office/officeart/2005/8/layout/chevron2"/>
    <dgm:cxn modelId="{6754BFA4-9DAE-4CCB-AB19-87A3A9373C56}" type="presParOf" srcId="{29908982-C623-469D-ACA2-183F0D0406E3}" destId="{BBBEB4AA-6095-4171-BF53-89856881C7B1}" srcOrd="0" destOrd="0" presId="urn:microsoft.com/office/officeart/2005/8/layout/chevron2"/>
    <dgm:cxn modelId="{52E2406A-38AC-47C8-91E1-C7739CB0E9C7}" type="presParOf" srcId="{BBBEB4AA-6095-4171-BF53-89856881C7B1}" destId="{CE79732F-297B-499C-B608-B333C98DFD5D}" srcOrd="0" destOrd="0" presId="urn:microsoft.com/office/officeart/2005/8/layout/chevron2"/>
    <dgm:cxn modelId="{4BB32D30-293C-4770-96FF-0AB5D3AB9939}" type="presParOf" srcId="{BBBEB4AA-6095-4171-BF53-89856881C7B1}" destId="{9747B9A6-A6DA-4F33-BECE-44363277A857}" srcOrd="1" destOrd="0" presId="urn:microsoft.com/office/officeart/2005/8/layout/chevron2"/>
    <dgm:cxn modelId="{4FAE2FBF-B556-4B74-824F-B13BDB6BCC20}" type="presParOf" srcId="{29908982-C623-469D-ACA2-183F0D0406E3}" destId="{963B3459-96A0-4B5F-9B78-16B9A9087B96}" srcOrd="1" destOrd="0" presId="urn:microsoft.com/office/officeart/2005/8/layout/chevron2"/>
    <dgm:cxn modelId="{F0D89A50-333B-4272-9FDB-D794F87A6758}" type="presParOf" srcId="{29908982-C623-469D-ACA2-183F0D0406E3}" destId="{6212C760-AF96-4359-B6D6-5B4D3B7D93A7}" srcOrd="2" destOrd="0" presId="urn:microsoft.com/office/officeart/2005/8/layout/chevron2"/>
    <dgm:cxn modelId="{D87DE85D-7DFE-43A3-B937-EF12B6761E1D}" type="presParOf" srcId="{6212C760-AF96-4359-B6D6-5B4D3B7D93A7}" destId="{0936A1E2-B916-4300-9F54-F33D8FA606D2}" srcOrd="0" destOrd="0" presId="urn:microsoft.com/office/officeart/2005/8/layout/chevron2"/>
    <dgm:cxn modelId="{6035F6BD-80CE-46C1-9410-A1F252DCB7C4}" type="presParOf" srcId="{6212C760-AF96-4359-B6D6-5B4D3B7D93A7}" destId="{C2B8DD5C-0FCB-418E-963F-DDF647E604D3}" srcOrd="1" destOrd="0" presId="urn:microsoft.com/office/officeart/2005/8/layout/chevron2"/>
    <dgm:cxn modelId="{74406D3B-EC4E-450E-81B2-2EA705F4BBC4}" type="presParOf" srcId="{29908982-C623-469D-ACA2-183F0D0406E3}" destId="{C453373A-4107-4B1A-ADEE-6C8FD2DCBB7B}" srcOrd="3" destOrd="0" presId="urn:microsoft.com/office/officeart/2005/8/layout/chevron2"/>
    <dgm:cxn modelId="{4FAFA3C3-544B-4081-80C0-8FF7F135DAE6}" type="presParOf" srcId="{29908982-C623-469D-ACA2-183F0D0406E3}" destId="{8BAB47E9-264D-4381-A822-963178E432B0}" srcOrd="4" destOrd="0" presId="urn:microsoft.com/office/officeart/2005/8/layout/chevron2"/>
    <dgm:cxn modelId="{83AD4AC9-8243-4466-8D39-A50431DCC6A4}" type="presParOf" srcId="{8BAB47E9-264D-4381-A822-963178E432B0}" destId="{0C80C26E-096D-42E8-B86D-A285A40BAC03}" srcOrd="0" destOrd="0" presId="urn:microsoft.com/office/officeart/2005/8/layout/chevron2"/>
    <dgm:cxn modelId="{F1385C85-F92F-4332-BE8F-2335BB18967C}" type="presParOf" srcId="{8BAB47E9-264D-4381-A822-963178E432B0}" destId="{3D7668E0-6022-40E8-8BBB-BC4796E399BC}" srcOrd="1" destOrd="0" presId="urn:microsoft.com/office/officeart/2005/8/layout/chevron2"/>
    <dgm:cxn modelId="{F90B133A-D9D2-4B51-B420-3467AC98AE95}" type="presParOf" srcId="{29908982-C623-469D-ACA2-183F0D0406E3}" destId="{1485AA89-3BF1-4E77-A0F8-73EDA0E9A978}" srcOrd="5" destOrd="0" presId="urn:microsoft.com/office/officeart/2005/8/layout/chevron2"/>
    <dgm:cxn modelId="{51ED0101-7CFA-43E3-8896-96662A7A9BE5}" type="presParOf" srcId="{29908982-C623-469D-ACA2-183F0D0406E3}" destId="{01AC375D-1C31-4204-8544-BC73BF4C4C8A}" srcOrd="6" destOrd="0" presId="urn:microsoft.com/office/officeart/2005/8/layout/chevron2"/>
    <dgm:cxn modelId="{96146D32-8428-4BE4-801B-9765A7716654}" type="presParOf" srcId="{01AC375D-1C31-4204-8544-BC73BF4C4C8A}" destId="{B19E9EAD-CFAD-4CBB-BEF7-CF0CC65C51C4}" srcOrd="0" destOrd="0" presId="urn:microsoft.com/office/officeart/2005/8/layout/chevron2"/>
    <dgm:cxn modelId="{CA44FC99-3C82-4783-BFAA-E9EE7F382B30}" type="presParOf" srcId="{01AC375D-1C31-4204-8544-BC73BF4C4C8A}" destId="{E378CD96-3F25-43CD-BCF9-64884AC32E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227B0-EDBB-4CBD-A878-70C18EE2BA53}">
      <dsp:nvSpPr>
        <dsp:cNvPr id="0" name=""/>
        <dsp:cNvSpPr/>
      </dsp:nvSpPr>
      <dsp:spPr>
        <a:xfrm>
          <a:off x="-4620635" y="554077"/>
          <a:ext cx="6145170" cy="5334217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CB79A-7CA2-4E87-AAAB-AD830F620402}">
      <dsp:nvSpPr>
        <dsp:cNvPr id="0" name=""/>
        <dsp:cNvSpPr/>
      </dsp:nvSpPr>
      <dsp:spPr>
        <a:xfrm>
          <a:off x="546522" y="825676"/>
          <a:ext cx="5449290" cy="48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Anticipo entrata in vigore </a:t>
          </a:r>
          <a:r>
            <a:rPr lang="it-IT" sz="1600" kern="1200" dirty="0" err="1" smtClean="0"/>
            <a:t>nZeb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l.R</a:t>
          </a:r>
          <a:r>
            <a:rPr lang="it-IT" sz="1600" kern="1200" dirty="0" smtClean="0"/>
            <a:t>. n. 7/2012</a:t>
          </a:r>
          <a:endParaRPr lang="it-IT" sz="1600" kern="1200" dirty="0"/>
        </a:p>
      </dsp:txBody>
      <dsp:txXfrm>
        <a:off x="546522" y="825676"/>
        <a:ext cx="5449290" cy="484165"/>
      </dsp:txXfrm>
    </dsp:sp>
    <dsp:sp modelId="{42EFA48A-450D-42C3-8FB4-2E2D8DA1D727}">
      <dsp:nvSpPr>
        <dsp:cNvPr id="0" name=""/>
        <dsp:cNvSpPr/>
      </dsp:nvSpPr>
      <dsp:spPr>
        <a:xfrm>
          <a:off x="207066" y="824952"/>
          <a:ext cx="540442" cy="485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7AE9B-A9E1-4332-8FAF-15AF98E675E1}">
      <dsp:nvSpPr>
        <dsp:cNvPr id="0" name=""/>
        <dsp:cNvSpPr/>
      </dsp:nvSpPr>
      <dsp:spPr>
        <a:xfrm>
          <a:off x="1141297" y="1385454"/>
          <a:ext cx="4855387" cy="544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Nuova regolamentazione per la certificazione energetica degli edifici</a:t>
          </a:r>
          <a:endParaRPr lang="it-IT" sz="1600" kern="1200" dirty="0"/>
        </a:p>
      </dsp:txBody>
      <dsp:txXfrm>
        <a:off x="1141297" y="1385454"/>
        <a:ext cx="4855387" cy="544850"/>
      </dsp:txXfrm>
    </dsp:sp>
    <dsp:sp modelId="{4BE28892-291B-40BA-9245-CFC1BA058506}">
      <dsp:nvSpPr>
        <dsp:cNvPr id="0" name=""/>
        <dsp:cNvSpPr/>
      </dsp:nvSpPr>
      <dsp:spPr>
        <a:xfrm>
          <a:off x="792088" y="1467305"/>
          <a:ext cx="516453" cy="452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0E6F8-D7C6-4CA7-9334-3898472173C0}">
      <dsp:nvSpPr>
        <dsp:cNvPr id="0" name=""/>
        <dsp:cNvSpPr/>
      </dsp:nvSpPr>
      <dsp:spPr>
        <a:xfrm>
          <a:off x="1412874" y="2078779"/>
          <a:ext cx="4583811" cy="1064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Nuova regolamentazione per gli impianti termici (inserimento impianti termici a biomasse/coerenza con PRIA e D.P.R n. 74/13, inserimento degli impianti cogenerativi) </a:t>
          </a:r>
          <a:endParaRPr lang="it-IT" sz="1600" kern="1200" dirty="0">
            <a:solidFill>
              <a:schemeClr val="bg1"/>
            </a:solidFill>
            <a:latin typeface="+mj-lt"/>
          </a:endParaRPr>
        </a:p>
      </dsp:txBody>
      <dsp:txXfrm>
        <a:off x="1412874" y="2078779"/>
        <a:ext cx="4583811" cy="1064062"/>
      </dsp:txXfrm>
    </dsp:sp>
    <dsp:sp modelId="{D1C36D0E-7639-4B46-AFA7-D05F0053443C}">
      <dsp:nvSpPr>
        <dsp:cNvPr id="0" name=""/>
        <dsp:cNvSpPr/>
      </dsp:nvSpPr>
      <dsp:spPr>
        <a:xfrm>
          <a:off x="1150044" y="2348246"/>
          <a:ext cx="538890" cy="485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E25D7-4A7B-43A2-BD5F-0A7774DDAFD9}">
      <dsp:nvSpPr>
        <dsp:cNvPr id="0" name=""/>
        <dsp:cNvSpPr/>
      </dsp:nvSpPr>
      <dsp:spPr>
        <a:xfrm>
          <a:off x="1396922" y="3325088"/>
          <a:ext cx="4583811" cy="50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Nuova Legge Regionale sull’Illuminazione</a:t>
          </a:r>
          <a:endParaRPr lang="it-IT" sz="1600" kern="1200" dirty="0"/>
        </a:p>
      </dsp:txBody>
      <dsp:txXfrm>
        <a:off x="1396922" y="3325088"/>
        <a:ext cx="4583811" cy="500771"/>
      </dsp:txXfrm>
    </dsp:sp>
    <dsp:sp modelId="{17E7027F-9594-40FF-964B-130B601A70E6}">
      <dsp:nvSpPr>
        <dsp:cNvPr id="0" name=""/>
        <dsp:cNvSpPr/>
      </dsp:nvSpPr>
      <dsp:spPr>
        <a:xfrm>
          <a:off x="1177981" y="3379369"/>
          <a:ext cx="473647" cy="361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E3939-569C-45D1-B95C-30484002CF9D}">
      <dsp:nvSpPr>
        <dsp:cNvPr id="0" name=""/>
        <dsp:cNvSpPr/>
      </dsp:nvSpPr>
      <dsp:spPr>
        <a:xfrm>
          <a:off x="1113378" y="4017817"/>
          <a:ext cx="4855387" cy="557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Individuazione delle Aree non Idonee per l’installazione di impianti a FER nel PEAR </a:t>
          </a:r>
          <a:endParaRPr lang="it-IT" sz="1600" kern="1200" dirty="0"/>
        </a:p>
      </dsp:txBody>
      <dsp:txXfrm>
        <a:off x="1113378" y="4017817"/>
        <a:ext cx="4855387" cy="557485"/>
      </dsp:txXfrm>
    </dsp:sp>
    <dsp:sp modelId="{BCA411CB-3AF0-4E55-8E83-9996185D09A6}">
      <dsp:nvSpPr>
        <dsp:cNvPr id="0" name=""/>
        <dsp:cNvSpPr/>
      </dsp:nvSpPr>
      <dsp:spPr>
        <a:xfrm>
          <a:off x="898959" y="4916081"/>
          <a:ext cx="484676" cy="273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C7825-36DA-4AD7-855C-C35D1A93B2F7}">
      <dsp:nvSpPr>
        <dsp:cNvPr id="0" name=""/>
        <dsp:cNvSpPr/>
      </dsp:nvSpPr>
      <dsp:spPr>
        <a:xfrm>
          <a:off x="554860" y="4849089"/>
          <a:ext cx="5449290" cy="506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Semplificazione/digitalizzazione per le autorizzazioni impianti a FER</a:t>
          </a:r>
          <a:endParaRPr lang="it-IT" sz="1600" kern="1200" dirty="0"/>
        </a:p>
      </dsp:txBody>
      <dsp:txXfrm>
        <a:off x="554860" y="4849089"/>
        <a:ext cx="5449290" cy="506511"/>
      </dsp:txXfrm>
    </dsp:sp>
    <dsp:sp modelId="{95D0C64F-2F0E-4054-A0D1-A6E3B7CB1D7F}">
      <dsp:nvSpPr>
        <dsp:cNvPr id="0" name=""/>
        <dsp:cNvSpPr/>
      </dsp:nvSpPr>
      <dsp:spPr>
        <a:xfrm>
          <a:off x="306563" y="4922875"/>
          <a:ext cx="485524" cy="315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227B0-EDBB-4CBD-A878-70C18EE2BA53}">
      <dsp:nvSpPr>
        <dsp:cNvPr id="0" name=""/>
        <dsp:cNvSpPr/>
      </dsp:nvSpPr>
      <dsp:spPr>
        <a:xfrm>
          <a:off x="-5007463" y="1054797"/>
          <a:ext cx="6451979" cy="4654827"/>
        </a:xfrm>
        <a:prstGeom prst="blockArc">
          <a:avLst>
            <a:gd name="adj1" fmla="val 18900000"/>
            <a:gd name="adj2" fmla="val 2700000"/>
            <a:gd name="adj3" fmla="val 22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CB79A-7CA2-4E87-AAAB-AD830F620402}">
      <dsp:nvSpPr>
        <dsp:cNvPr id="0" name=""/>
        <dsp:cNvSpPr/>
      </dsp:nvSpPr>
      <dsp:spPr>
        <a:xfrm>
          <a:off x="123215" y="1090800"/>
          <a:ext cx="6010702" cy="58452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Riqualificazione dell’edilizia pubblica</a:t>
          </a:r>
          <a:endParaRPr lang="it-IT" sz="1800" kern="1200" dirty="0"/>
        </a:p>
      </dsp:txBody>
      <dsp:txXfrm>
        <a:off x="123215" y="1090800"/>
        <a:ext cx="6010702" cy="584526"/>
      </dsp:txXfrm>
    </dsp:sp>
    <dsp:sp modelId="{42EFA48A-450D-42C3-8FB4-2E2D8DA1D727}">
      <dsp:nvSpPr>
        <dsp:cNvPr id="0" name=""/>
        <dsp:cNvSpPr/>
      </dsp:nvSpPr>
      <dsp:spPr>
        <a:xfrm>
          <a:off x="221714" y="1314580"/>
          <a:ext cx="83498" cy="360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7AE9B-A9E1-4332-8FAF-15AF98E675E1}">
      <dsp:nvSpPr>
        <dsp:cNvPr id="0" name=""/>
        <dsp:cNvSpPr/>
      </dsp:nvSpPr>
      <dsp:spPr>
        <a:xfrm>
          <a:off x="970330" y="2310140"/>
          <a:ext cx="5175940" cy="78123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 smtClean="0"/>
            <a:t>Rinnovamento delle reti illuminazione secondo logiche di innovazione tecnologica </a:t>
          </a:r>
          <a:endParaRPr lang="it-IT" sz="1800" kern="1200" dirty="0"/>
        </a:p>
      </dsp:txBody>
      <dsp:txXfrm>
        <a:off x="970330" y="2310140"/>
        <a:ext cx="5175940" cy="781233"/>
      </dsp:txXfrm>
    </dsp:sp>
    <dsp:sp modelId="{4BE28892-291B-40BA-9245-CFC1BA058506}">
      <dsp:nvSpPr>
        <dsp:cNvPr id="0" name=""/>
        <dsp:cNvSpPr/>
      </dsp:nvSpPr>
      <dsp:spPr>
        <a:xfrm>
          <a:off x="1167271" y="2509496"/>
          <a:ext cx="153412" cy="318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0E6F8-D7C6-4CA7-9334-3898472173C0}">
      <dsp:nvSpPr>
        <dsp:cNvPr id="0" name=""/>
        <dsp:cNvSpPr/>
      </dsp:nvSpPr>
      <dsp:spPr>
        <a:xfrm>
          <a:off x="650652" y="3597913"/>
          <a:ext cx="5482543" cy="57060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+mj-lt"/>
            </a:rPr>
            <a:t>Infrastruttura per la mobilità elettrica</a:t>
          </a:r>
          <a:endParaRPr lang="it-IT" sz="1800" kern="1200" dirty="0">
            <a:latin typeface="+mj-lt"/>
          </a:endParaRPr>
        </a:p>
      </dsp:txBody>
      <dsp:txXfrm>
        <a:off x="650652" y="3597913"/>
        <a:ext cx="5482543" cy="570601"/>
      </dsp:txXfrm>
    </dsp:sp>
    <dsp:sp modelId="{D1C36D0E-7639-4B46-AFA7-D05F0053443C}">
      <dsp:nvSpPr>
        <dsp:cNvPr id="0" name=""/>
        <dsp:cNvSpPr/>
      </dsp:nvSpPr>
      <dsp:spPr>
        <a:xfrm>
          <a:off x="574226" y="3532464"/>
          <a:ext cx="690515" cy="649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A3AFB-19CC-499D-8020-A646AF2348D5}">
      <dsp:nvSpPr>
        <dsp:cNvPr id="0" name=""/>
        <dsp:cNvSpPr/>
      </dsp:nvSpPr>
      <dsp:spPr>
        <a:xfrm>
          <a:off x="54739" y="4781023"/>
          <a:ext cx="6079178" cy="63788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2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+mj-lt"/>
            </a:rPr>
            <a:t>Supporto alle imprese per audit e sistemi di gestione dell’energia (ISO 50001)</a:t>
          </a:r>
          <a:endParaRPr lang="it-IT" sz="1800" kern="1200" dirty="0">
            <a:latin typeface="+mj-lt"/>
          </a:endParaRPr>
        </a:p>
      </dsp:txBody>
      <dsp:txXfrm>
        <a:off x="54739" y="4781023"/>
        <a:ext cx="6079178" cy="637887"/>
      </dsp:txXfrm>
    </dsp:sp>
    <dsp:sp modelId="{F525229D-9703-419D-A3B3-0EB01B6B13D1}">
      <dsp:nvSpPr>
        <dsp:cNvPr id="0" name=""/>
        <dsp:cNvSpPr/>
      </dsp:nvSpPr>
      <dsp:spPr>
        <a:xfrm>
          <a:off x="0" y="4767038"/>
          <a:ext cx="697535" cy="6518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9732F-297B-499C-B608-B333C98DFD5D}">
      <dsp:nvSpPr>
        <dsp:cNvPr id="0" name=""/>
        <dsp:cNvSpPr/>
      </dsp:nvSpPr>
      <dsp:spPr>
        <a:xfrm rot="5400000">
          <a:off x="-184417" y="186151"/>
          <a:ext cx="1229449" cy="8606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1</a:t>
          </a:r>
          <a:endParaRPr lang="it-IT" sz="2400" kern="1200" dirty="0"/>
        </a:p>
      </dsp:txBody>
      <dsp:txXfrm rot="-5400000">
        <a:off x="1" y="432040"/>
        <a:ext cx="860614" cy="368835"/>
      </dsp:txXfrm>
    </dsp:sp>
    <dsp:sp modelId="{9747B9A6-A6DA-4F33-BECE-44363277A857}">
      <dsp:nvSpPr>
        <dsp:cNvPr id="0" name=""/>
        <dsp:cNvSpPr/>
      </dsp:nvSpPr>
      <dsp:spPr>
        <a:xfrm rot="5400000">
          <a:off x="3354936" y="-2492587"/>
          <a:ext cx="799142" cy="5787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BASATA SU </a:t>
          </a:r>
          <a:r>
            <a:rPr lang="it-IT" sz="2200" b="1" kern="1200" dirty="0" smtClean="0"/>
            <a:t>DATI DI CONSUMO </a:t>
          </a:r>
          <a:r>
            <a:rPr lang="it-IT" sz="2200" kern="1200" dirty="0" smtClean="0"/>
            <a:t>MISURATI ED AGGIORNATI</a:t>
          </a:r>
          <a:endParaRPr lang="it-IT" sz="2200" kern="1200" dirty="0"/>
        </a:p>
      </dsp:txBody>
      <dsp:txXfrm rot="-5400000">
        <a:off x="860615" y="40745"/>
        <a:ext cx="5748774" cy="721120"/>
      </dsp:txXfrm>
    </dsp:sp>
    <dsp:sp modelId="{0936A1E2-B916-4300-9F54-F33D8FA606D2}">
      <dsp:nvSpPr>
        <dsp:cNvPr id="0" name=""/>
        <dsp:cNvSpPr/>
      </dsp:nvSpPr>
      <dsp:spPr>
        <a:xfrm rot="5400000">
          <a:off x="-184417" y="1268602"/>
          <a:ext cx="1229449" cy="8606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2</a:t>
          </a:r>
          <a:endParaRPr lang="it-IT" sz="2400" kern="1200" dirty="0"/>
        </a:p>
      </dsp:txBody>
      <dsp:txXfrm rot="-5400000">
        <a:off x="1" y="1514491"/>
        <a:ext cx="860614" cy="368835"/>
      </dsp:txXfrm>
    </dsp:sp>
    <dsp:sp modelId="{C2B8DD5C-0FCB-418E-963F-DDF647E604D3}">
      <dsp:nvSpPr>
        <dsp:cNvPr id="0" name=""/>
        <dsp:cNvSpPr/>
      </dsp:nvSpPr>
      <dsp:spPr>
        <a:xfrm rot="5400000">
          <a:off x="3354936" y="-1410136"/>
          <a:ext cx="799142" cy="5787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COMPRENDE UN’ANALISI DETTAGLIATA DEI </a:t>
          </a:r>
          <a:r>
            <a:rPr lang="it-IT" sz="2200" b="1" kern="1200" dirty="0" smtClean="0"/>
            <a:t>PROFILI DI CONSUMO</a:t>
          </a:r>
          <a:endParaRPr lang="it-IT" sz="2200" b="1" kern="1200" dirty="0"/>
        </a:p>
      </dsp:txBody>
      <dsp:txXfrm rot="-5400000">
        <a:off x="860615" y="1123196"/>
        <a:ext cx="5748774" cy="721120"/>
      </dsp:txXfrm>
    </dsp:sp>
    <dsp:sp modelId="{0C80C26E-096D-42E8-B86D-A285A40BAC03}">
      <dsp:nvSpPr>
        <dsp:cNvPr id="0" name=""/>
        <dsp:cNvSpPr/>
      </dsp:nvSpPr>
      <dsp:spPr>
        <a:xfrm rot="5400000">
          <a:off x="-184417" y="2351054"/>
          <a:ext cx="1229449" cy="8606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3</a:t>
          </a:r>
          <a:endParaRPr lang="it-IT" sz="2400" kern="1200" dirty="0"/>
        </a:p>
      </dsp:txBody>
      <dsp:txXfrm rot="-5400000">
        <a:off x="1" y="2596943"/>
        <a:ext cx="860614" cy="368835"/>
      </dsp:txXfrm>
    </dsp:sp>
    <dsp:sp modelId="{3D7668E0-6022-40E8-8BBB-BC4796E399BC}">
      <dsp:nvSpPr>
        <dsp:cNvPr id="0" name=""/>
        <dsp:cNvSpPr/>
      </dsp:nvSpPr>
      <dsp:spPr>
        <a:xfrm rot="5400000">
          <a:off x="3354936" y="-327684"/>
          <a:ext cx="799142" cy="5787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PROPORZIONATI E SUFFICIENTEMENTE RAPPRESENTATIVI </a:t>
          </a:r>
          <a:r>
            <a:rPr lang="it-IT" sz="2200" b="1" kern="1200" dirty="0" smtClean="0"/>
            <a:t>PRESTAZIONE ENERGETICA</a:t>
          </a:r>
          <a:endParaRPr lang="it-IT" sz="2200" b="1" kern="1200" dirty="0"/>
        </a:p>
      </dsp:txBody>
      <dsp:txXfrm rot="-5400000">
        <a:off x="860615" y="2205648"/>
        <a:ext cx="5748774" cy="721120"/>
      </dsp:txXfrm>
    </dsp:sp>
    <dsp:sp modelId="{B19E9EAD-CFAD-4CBB-BEF7-CF0CC65C51C4}">
      <dsp:nvSpPr>
        <dsp:cNvPr id="0" name=""/>
        <dsp:cNvSpPr/>
      </dsp:nvSpPr>
      <dsp:spPr>
        <a:xfrm rot="5400000">
          <a:off x="-184417" y="3433505"/>
          <a:ext cx="1229449" cy="8606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4</a:t>
          </a:r>
          <a:endParaRPr lang="it-IT" sz="2400" kern="1200" dirty="0"/>
        </a:p>
      </dsp:txBody>
      <dsp:txXfrm rot="-5400000">
        <a:off x="1" y="3679394"/>
        <a:ext cx="860614" cy="368835"/>
      </dsp:txXfrm>
    </dsp:sp>
    <dsp:sp modelId="{E378CD96-3F25-43CD-BCF9-64884AC32EF4}">
      <dsp:nvSpPr>
        <dsp:cNvPr id="0" name=""/>
        <dsp:cNvSpPr/>
      </dsp:nvSpPr>
      <dsp:spPr>
        <a:xfrm rot="5400000">
          <a:off x="3354936" y="754766"/>
          <a:ext cx="799142" cy="5787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/>
            <a:t>CONSENTONO IL CALCOLO DETTAGLIATO DEI </a:t>
          </a:r>
          <a:r>
            <a:rPr lang="it-IT" sz="2200" b="1" kern="1200" dirty="0" smtClean="0"/>
            <a:t>POTENZIALI RISPARMI</a:t>
          </a:r>
          <a:endParaRPr lang="it-IT" sz="2200" b="1" kern="1200" dirty="0"/>
        </a:p>
      </dsp:txBody>
      <dsp:txXfrm rot="-5400000">
        <a:off x="860615" y="3288099"/>
        <a:ext cx="5748774" cy="72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555E5CF3-F8E6-4CCB-AF3D-F570E9FBA210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222B34D9-BFD9-4232-8E54-FD07484BD3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34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4519E4D-D0D4-418C-8FDA-54EF1569DA63}" type="datetimeFigureOut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185DB99-530A-4280-BED5-EDCDBEB691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17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10" indent="-284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39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35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31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27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23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19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15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301C88-71D7-44C7-8B23-187D035800EA}" type="slidenum">
              <a:rPr lang="en-GB" altLang="it-IT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10" indent="-284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39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35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31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27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23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19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15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FF2EE6-8198-4D5B-AF3E-67FA99C6B4B9}" type="slidenum">
              <a:rPr lang="en-GB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10" indent="-284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39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35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31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27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23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19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15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218654-E4C1-4A37-A296-63CC593B6C6B}" type="slidenum">
              <a:rPr lang="en-GB" altLang="it-IT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10" indent="-284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39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35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31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27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23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19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15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CA2B0-BACC-46CB-BEA8-ED2DC2172128}" type="slidenum">
              <a:rPr lang="en-GB" altLang="it-IT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over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lspa"/>
          <p:cNvPicPr>
            <a:picLocks noChangeAspect="1" noChangeArrowheads="1"/>
          </p:cNvPicPr>
          <p:nvPr userDrawn="1"/>
        </p:nvPicPr>
        <p:blipFill>
          <a:blip r:embed="rId3" cstate="print"/>
          <a:srcRect r="2390" b="9964"/>
          <a:stretch>
            <a:fillRect/>
          </a:stretch>
        </p:blipFill>
        <p:spPr bwMode="auto">
          <a:xfrm>
            <a:off x="304800" y="776288"/>
            <a:ext cx="23987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 txBox="1">
            <a:spLocks/>
          </p:cNvSpPr>
          <p:nvPr userDrawn="1"/>
        </p:nvSpPr>
        <p:spPr>
          <a:xfrm>
            <a:off x="8532813" y="6381750"/>
            <a:ext cx="590550" cy="55880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051542CF-8E49-4583-9529-F0E5F9FC542F}" type="slidenum">
              <a:rPr lang="it-IT" sz="1600" baseline="0" smtClean="0">
                <a:solidFill>
                  <a:prstClr val="white"/>
                </a:solidFill>
              </a:rPr>
              <a:pPr eaLnBrk="1" hangingPunct="1">
                <a:defRPr/>
              </a:pPr>
              <a:t>‹N›</a:t>
            </a:fld>
            <a:endParaRPr lang="it-IT" sz="1600" baseline="0" dirty="0">
              <a:solidFill>
                <a:prstClr val="white"/>
              </a:solidFill>
            </a:endParaRPr>
          </a:p>
        </p:txBody>
      </p:sp>
      <p:cxnSp>
        <p:nvCxnSpPr>
          <p:cNvPr id="6" name="Connettore 1 8"/>
          <p:cNvCxnSpPr/>
          <p:nvPr userDrawn="1"/>
        </p:nvCxnSpPr>
        <p:spPr>
          <a:xfrm>
            <a:off x="107950" y="550863"/>
            <a:ext cx="89281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fascia-inferio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53188"/>
            <a:ext cx="914400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8"/>
          <p:cNvCxnSpPr/>
          <p:nvPr userDrawn="1"/>
        </p:nvCxnSpPr>
        <p:spPr>
          <a:xfrm>
            <a:off x="107950" y="550863"/>
            <a:ext cx="89281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9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baseline="0" dirty="0">
                <a:solidFill>
                  <a:srgbClr val="006600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C098-844E-4885-8E13-69B554B79D58}" type="datetime1">
              <a:rPr lang="it-IT"/>
              <a:pPr>
                <a:defRPr/>
              </a:pPr>
              <a:t>01/10/2015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21F4-B9D5-4FE4-91AC-4E719AFC0B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07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fascia-inferio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53188"/>
            <a:ext cx="914400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8"/>
          <p:cNvCxnSpPr/>
          <p:nvPr userDrawn="1"/>
        </p:nvCxnSpPr>
        <p:spPr>
          <a:xfrm>
            <a:off x="107950" y="550863"/>
            <a:ext cx="89281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9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baseline="0" dirty="0">
                <a:solidFill>
                  <a:srgbClr val="006600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8532813" y="6381750"/>
            <a:ext cx="590550" cy="55880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6E5BA-E5EF-4AFF-B570-BD9A23101E0E}" type="slidenum">
              <a:rPr lang="it-IT" sz="1600" smtClean="0">
                <a:solidFill>
                  <a:schemeClr val="bg1"/>
                </a:solidFill>
              </a:rPr>
              <a:pPr>
                <a:defRPr/>
              </a:pPr>
              <a:t>‹N›</a:t>
            </a:fld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3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Interna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lsp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145213"/>
            <a:ext cx="1752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7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.xml"/><Relationship Id="rId12" Type="http://schemas.openxmlformats.org/officeDocument/2006/relationships/hyperlink" Target="http://www.google.it/url?sa=i&amp;rct=j&amp;q=&amp;esrc=s&amp;frm=1&amp;source=images&amp;cd=&amp;cad=rja&amp;uact=8&amp;ved=0CAcQjRw&amp;url=http://www.italiacontributi.it/index.php/component/acymailing/archive/view/listid-103-molise/mailid-86-sud?tmpl=component&amp;ei=NC1sVbz_K4mSsAGch4GQDw&amp;bvm=bv.94455598,d.bGg&amp;psig=AFQjCNFH7J47JP1DO2io70ychrEhSp7Fyw&amp;ust=1433239173943861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7.xml"/><Relationship Id="rId10" Type="http://schemas.openxmlformats.org/officeDocument/2006/relationships/image" Target="../media/image36.png"/><Relationship Id="rId4" Type="http://schemas.openxmlformats.org/officeDocument/2006/relationships/tags" Target="../tags/tag6.xml"/><Relationship Id="rId9" Type="http://schemas.openxmlformats.org/officeDocument/2006/relationships/image" Target="../media/image35.jpe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age.regione.lombardia.it/siage" TargetMode="External"/><Relationship Id="rId3" Type="http://schemas.openxmlformats.org/officeDocument/2006/relationships/tags" Target="../tags/tag13.xml"/><Relationship Id="rId7" Type="http://schemas.openxmlformats.org/officeDocument/2006/relationships/image" Target="../media/image42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1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cened.it/home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curit.it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107950" y="6141840"/>
            <a:ext cx="89281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it-IT" altLang="it-IT" sz="1200" dirty="0">
              <a:solidFill>
                <a:srgbClr val="008000"/>
              </a:solidFill>
              <a:latin typeface="Helvetica Light"/>
              <a:ea typeface="Helvetica Light"/>
              <a:cs typeface="Helvetica Light"/>
            </a:endParaRPr>
          </a:p>
          <a:p>
            <a:pPr algn="ctr"/>
            <a:r>
              <a:rPr lang="it-IT" altLang="it-IT" sz="1600" dirty="0" smtClean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2 ottobre </a:t>
            </a:r>
            <a:r>
              <a:rPr lang="it-IT" altLang="it-IT" sz="1600" dirty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2015</a:t>
            </a:r>
          </a:p>
        </p:txBody>
      </p:sp>
      <p:sp>
        <p:nvSpPr>
          <p:cNvPr id="16388" name="Rettangolo 1"/>
          <p:cNvSpPr>
            <a:spLocks noChangeArrowheads="1"/>
          </p:cNvSpPr>
          <p:nvPr/>
        </p:nvSpPr>
        <p:spPr bwMode="auto">
          <a:xfrm>
            <a:off x="33338" y="3155581"/>
            <a:ext cx="9002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006600"/>
                </a:solidFill>
              </a:rPr>
              <a:t>Il </a:t>
            </a:r>
            <a:r>
              <a:rPr lang="it-IT" altLang="it-IT" sz="2400" b="1" dirty="0" smtClean="0">
                <a:solidFill>
                  <a:srgbClr val="006600"/>
                </a:solidFill>
              </a:rPr>
              <a:t>PEAR di Regione Lombardia: </a:t>
            </a:r>
          </a:p>
          <a:p>
            <a:pPr algn="ctr"/>
            <a:r>
              <a:rPr lang="it-IT" altLang="it-IT" sz="2400" b="1" dirty="0" smtClean="0">
                <a:solidFill>
                  <a:srgbClr val="006600"/>
                </a:solidFill>
              </a:rPr>
              <a:t>priorità </a:t>
            </a:r>
            <a:r>
              <a:rPr lang="it-IT" altLang="it-IT" sz="2400" b="1" dirty="0">
                <a:solidFill>
                  <a:srgbClr val="006600"/>
                </a:solidFill>
              </a:rPr>
              <a:t>efficienza e risparmio energetico in edilizia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676894" y="3978254"/>
            <a:ext cx="7647709" cy="23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29392" y="3040104"/>
            <a:ext cx="7742712" cy="35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7950" y="4287310"/>
            <a:ext cx="8928100" cy="9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it-IT" altLang="it-IT" sz="1200" dirty="0">
              <a:solidFill>
                <a:srgbClr val="008000"/>
              </a:solidFill>
              <a:latin typeface="Helvetica Light"/>
              <a:ea typeface="Helvetica Light"/>
              <a:cs typeface="Helvetica Light"/>
            </a:endParaRPr>
          </a:p>
          <a:p>
            <a:pPr algn="ctr"/>
            <a:r>
              <a:rPr lang="it-IT" altLang="it-IT" sz="1600" dirty="0" smtClean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Dino De Simone</a:t>
            </a:r>
          </a:p>
          <a:p>
            <a:pPr algn="ctr"/>
            <a:r>
              <a:rPr lang="it-IT" altLang="it-IT" sz="1600" dirty="0" smtClean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Divisione Energia ILSPA</a:t>
            </a:r>
            <a:endParaRPr lang="it-IT" altLang="it-IT" sz="1600" dirty="0">
              <a:solidFill>
                <a:srgbClr val="008000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OBIETTIVO EDIFICI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" y="3501008"/>
            <a:ext cx="59626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38" y="1060235"/>
            <a:ext cx="4952989" cy="30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Figura a mano libera 60"/>
          <p:cNvSpPr/>
          <p:nvPr/>
        </p:nvSpPr>
        <p:spPr>
          <a:xfrm>
            <a:off x="683568" y="3356992"/>
            <a:ext cx="6155140" cy="2183642"/>
          </a:xfrm>
          <a:custGeom>
            <a:avLst/>
            <a:gdLst>
              <a:gd name="connsiteX0" fmla="*/ 0 w 6155140"/>
              <a:gd name="connsiteY0" fmla="*/ 0 h 2183642"/>
              <a:gd name="connsiteX1" fmla="*/ 750627 w 6155140"/>
              <a:gd name="connsiteY1" fmla="*/ 436729 h 2183642"/>
              <a:gd name="connsiteX2" fmla="*/ 1351128 w 6155140"/>
              <a:gd name="connsiteY2" fmla="*/ 955344 h 2183642"/>
              <a:gd name="connsiteX3" fmla="*/ 2306472 w 6155140"/>
              <a:gd name="connsiteY3" fmla="*/ 1282890 h 2183642"/>
              <a:gd name="connsiteX4" fmla="*/ 3207224 w 6155140"/>
              <a:gd name="connsiteY4" fmla="*/ 1364776 h 2183642"/>
              <a:gd name="connsiteX5" fmla="*/ 4135272 w 6155140"/>
              <a:gd name="connsiteY5" fmla="*/ 1487606 h 2183642"/>
              <a:gd name="connsiteX6" fmla="*/ 4926842 w 6155140"/>
              <a:gd name="connsiteY6" fmla="*/ 1514902 h 2183642"/>
              <a:gd name="connsiteX7" fmla="*/ 6155140 w 6155140"/>
              <a:gd name="connsiteY7" fmla="*/ 2183642 h 218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5140" h="2183642">
                <a:moveTo>
                  <a:pt x="0" y="0"/>
                </a:moveTo>
                <a:cubicBezTo>
                  <a:pt x="262719" y="138752"/>
                  <a:pt x="525439" y="277505"/>
                  <a:pt x="750627" y="436729"/>
                </a:cubicBezTo>
                <a:cubicBezTo>
                  <a:pt x="975815" y="595953"/>
                  <a:pt x="1091821" y="814317"/>
                  <a:pt x="1351128" y="955344"/>
                </a:cubicBezTo>
                <a:cubicBezTo>
                  <a:pt x="1610435" y="1096371"/>
                  <a:pt x="1997123" y="1214651"/>
                  <a:pt x="2306472" y="1282890"/>
                </a:cubicBezTo>
                <a:cubicBezTo>
                  <a:pt x="2615821" y="1351129"/>
                  <a:pt x="2902424" y="1330657"/>
                  <a:pt x="3207224" y="1364776"/>
                </a:cubicBezTo>
                <a:cubicBezTo>
                  <a:pt x="3512024" y="1398895"/>
                  <a:pt x="3848669" y="1462585"/>
                  <a:pt x="4135272" y="1487606"/>
                </a:cubicBezTo>
                <a:cubicBezTo>
                  <a:pt x="4421875" y="1512627"/>
                  <a:pt x="4590197" y="1398896"/>
                  <a:pt x="4926842" y="1514902"/>
                </a:cubicBezTo>
                <a:cubicBezTo>
                  <a:pt x="5263487" y="1630908"/>
                  <a:pt x="5709313" y="1907275"/>
                  <a:pt x="6155140" y="21836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arrotondato 61"/>
          <p:cNvSpPr/>
          <p:nvPr/>
        </p:nvSpPr>
        <p:spPr>
          <a:xfrm>
            <a:off x="7450509" y="5373216"/>
            <a:ext cx="1645260" cy="100811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chemeClr val="tx1"/>
                </a:solidFill>
                <a:ea typeface="Times New Roman"/>
                <a:cs typeface="Tahoma"/>
              </a:rPr>
              <a:t>Gli edifici a consumo quasi zero</a:t>
            </a:r>
            <a:endParaRPr lang="it-IT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12" y="5517232"/>
            <a:ext cx="667544" cy="6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CasellaDiTesto 63"/>
          <p:cNvSpPr txBox="1">
            <a:spLocks noChangeArrowheads="1"/>
          </p:cNvSpPr>
          <p:nvPr/>
        </p:nvSpPr>
        <p:spPr bwMode="auto">
          <a:xfrm rot="16200000">
            <a:off x="1082459" y="2503540"/>
            <a:ext cx="1337172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marL="360343" indent="-360343" algn="ctr"/>
            <a:r>
              <a:rPr lang="it-IT" sz="1400" dirty="0" err="1" smtClean="0">
                <a:latin typeface="+mj-lt"/>
              </a:rPr>
              <a:t>ktep</a:t>
            </a:r>
            <a:endParaRPr lang="it-IT" sz="1400" baseline="-25000" dirty="0" smtClean="0">
              <a:latin typeface="+mj-lt"/>
            </a:endParaRPr>
          </a:p>
        </p:txBody>
      </p:sp>
      <p:sp>
        <p:nvSpPr>
          <p:cNvPr id="65" name="Parentesi graffa chiusa 64"/>
          <p:cNvSpPr/>
          <p:nvPr/>
        </p:nvSpPr>
        <p:spPr>
          <a:xfrm>
            <a:off x="6584259" y="2169044"/>
            <a:ext cx="560819" cy="617139"/>
          </a:xfrm>
          <a:prstGeom prst="rightBrace">
            <a:avLst>
              <a:gd name="adj1" fmla="val 8333"/>
              <a:gd name="adj2" fmla="val 5201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6600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7223681" y="1814276"/>
            <a:ext cx="143684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Prima stima di risparmio potenziale:</a:t>
            </a:r>
          </a:p>
          <a:p>
            <a:pPr algn="ctr"/>
            <a:r>
              <a:rPr lang="it-IT" sz="1600" dirty="0" smtClean="0"/>
              <a:t>- 1,3 </a:t>
            </a:r>
            <a:r>
              <a:rPr lang="it-IT" sz="1600" dirty="0" err="1" smtClean="0"/>
              <a:t>Mtep</a:t>
            </a:r>
            <a:endParaRPr lang="it-IT" sz="1600" dirty="0"/>
          </a:p>
        </p:txBody>
      </p:sp>
      <p:sp>
        <p:nvSpPr>
          <p:cNvPr id="67" name="Rettangolo arrotondato 66"/>
          <p:cNvSpPr/>
          <p:nvPr/>
        </p:nvSpPr>
        <p:spPr>
          <a:xfrm>
            <a:off x="262278" y="826869"/>
            <a:ext cx="2365506" cy="9459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chemeClr val="tx1"/>
                </a:solidFill>
                <a:ea typeface="Times New Roman"/>
                <a:cs typeface="Tahoma"/>
              </a:rPr>
              <a:t>Il settore residenziale: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chemeClr val="tx1"/>
                </a:solidFill>
                <a:ea typeface="Times New Roman"/>
                <a:cs typeface="Tahoma"/>
              </a:rPr>
              <a:t>Edifici privati </a:t>
            </a:r>
            <a:endParaRPr lang="it-IT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68" name="Rettangolo arrotondato 67"/>
          <p:cNvSpPr/>
          <p:nvPr/>
        </p:nvSpPr>
        <p:spPr>
          <a:xfrm>
            <a:off x="3502638" y="836712"/>
            <a:ext cx="2365506" cy="9459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chemeClr val="tx1"/>
                </a:solidFill>
                <a:ea typeface="Times New Roman"/>
                <a:cs typeface="Tahoma"/>
              </a:rPr>
              <a:t>Il settore residenziale:</a:t>
            </a:r>
            <a:endParaRPr lang="it-IT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chemeClr val="tx1"/>
                </a:solidFill>
                <a:ea typeface="Times New Roman"/>
                <a:cs typeface="Times New Roman"/>
              </a:rPr>
              <a:t>Edilizia pubblica</a:t>
            </a:r>
            <a:endParaRPr lang="it-IT" dirty="0" smtClean="0">
              <a:solidFill>
                <a:schemeClr val="tx1"/>
              </a:solidFill>
              <a:ea typeface="Times New Roman"/>
              <a:cs typeface="Tahoma"/>
            </a:endParaRPr>
          </a:p>
        </p:txBody>
      </p:sp>
      <p:sp>
        <p:nvSpPr>
          <p:cNvPr id="69" name="Croce 68"/>
          <p:cNvSpPr/>
          <p:nvPr/>
        </p:nvSpPr>
        <p:spPr>
          <a:xfrm>
            <a:off x="2699792" y="1060235"/>
            <a:ext cx="720080" cy="640573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/>
          <p:cNvSpPr txBox="1"/>
          <p:nvPr/>
        </p:nvSpPr>
        <p:spPr>
          <a:xfrm>
            <a:off x="6372200" y="420134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006600"/>
                </a:solidFill>
              </a:rPr>
              <a:t>Fonte:  stime SIRENA-Factor20</a:t>
            </a:r>
            <a:endParaRPr lang="it-IT" sz="1400" i="1" dirty="0">
              <a:solidFill>
                <a:srgbClr val="006600"/>
              </a:solidFill>
            </a:endParaRPr>
          </a:p>
        </p:txBody>
      </p:sp>
      <p:sp>
        <p:nvSpPr>
          <p:cNvPr id="71" name="Rectangle 54"/>
          <p:cNvSpPr>
            <a:spLocks noChangeArrowheads="1"/>
          </p:cNvSpPr>
          <p:nvPr/>
        </p:nvSpPr>
        <p:spPr bwMode="auto">
          <a:xfrm>
            <a:off x="107504" y="6165304"/>
            <a:ext cx="62646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>
              <a:lnSpc>
                <a:spcPct val="150000"/>
              </a:lnSpc>
            </a:pPr>
            <a:r>
              <a:rPr lang="it-IT" sz="1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Valore medio EPH per epoca costruttiva dal 2007 in poi (edifici residenziali). Fonte: Catasto Energetico Edifici Regionale </a:t>
            </a:r>
          </a:p>
        </p:txBody>
      </p:sp>
    </p:spTree>
    <p:extLst>
      <p:ext uri="{BB962C8B-B14F-4D97-AF65-F5344CB8AC3E}">
        <p14:creationId xmlns:p14="http://schemas.microsoft.com/office/powerpoint/2010/main" val="22538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 eaLnBrk="0" hangingPunct="0">
              <a:defRPr sz="2400">
                <a:solidFill>
                  <a:srgbClr val="002060"/>
                </a:solidFill>
                <a:ea typeface="MS PGothic"/>
                <a:cs typeface="MS PGothic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it-IT" altLang="it-IT" dirty="0"/>
              <a:t>COSTRUZIONE DELLO SCENARIO DI PIANO: EDILIZIA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38295"/>
            <a:ext cx="7529513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 rot="16200000">
            <a:off x="-406400" y="3332163"/>
            <a:ext cx="1336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pPr marL="360343" indent="-360343" algn="ctr">
              <a:defRPr/>
            </a:pPr>
            <a:r>
              <a:rPr lang="it-IT" sz="1400" baseline="-25000" dirty="0" err="1">
                <a:latin typeface="+mj-lt"/>
              </a:rPr>
              <a:t>GWh</a:t>
            </a:r>
            <a:endParaRPr lang="it-IT" sz="1400" baseline="-25000" dirty="0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65380" y="2438779"/>
            <a:ext cx="128774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b="1" dirty="0"/>
              <a:t>Azione sul </a:t>
            </a:r>
            <a:r>
              <a:rPr lang="it-IT" sz="1200" b="1" dirty="0" smtClean="0"/>
              <a:t>nuovo </a:t>
            </a:r>
          </a:p>
          <a:p>
            <a:pPr algn="ctr">
              <a:defRPr/>
            </a:pPr>
            <a:r>
              <a:rPr lang="it-IT" sz="1200" dirty="0" smtClean="0"/>
              <a:t>gli </a:t>
            </a:r>
            <a:r>
              <a:rPr lang="it-IT" sz="1200" dirty="0" err="1"/>
              <a:t>nZEB</a:t>
            </a:r>
            <a:endParaRPr lang="it-IT" sz="12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438150" y="649618"/>
            <a:ext cx="8493125" cy="6080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it-IT" altLang="it-IT" dirty="0" smtClean="0">
                <a:ea typeface="Times New Roman" pitchFamily="18" charset="0"/>
                <a:cs typeface="Tahoma" pitchFamily="34" charset="0"/>
              </a:rPr>
              <a:t>Occorre lavorare su scenari più ampi per prevedere risultati più incisivi e sfidanti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52457" y="3189880"/>
            <a:ext cx="130059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b="1" dirty="0"/>
              <a:t>Azione </a:t>
            </a:r>
            <a:r>
              <a:rPr lang="it-IT" sz="1200" b="1" dirty="0" smtClean="0"/>
              <a:t>sull’esistente </a:t>
            </a:r>
            <a:endParaRPr lang="it-IT" sz="1200" b="1" dirty="0"/>
          </a:p>
          <a:p>
            <a:pPr algn="ctr">
              <a:defRPr/>
            </a:pPr>
            <a:r>
              <a:rPr lang="it-IT" sz="1200" dirty="0"/>
              <a:t>semplificazione, supporto al credito,</a:t>
            </a:r>
          </a:p>
          <a:p>
            <a:pPr algn="ctr">
              <a:defRPr/>
            </a:pPr>
            <a:r>
              <a:rPr lang="it-IT" sz="1200" dirty="0"/>
              <a:t>ESCO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3282552" y="3752643"/>
            <a:ext cx="1526381" cy="285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4981573" y="3483123"/>
            <a:ext cx="2641971" cy="79851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341659" y="1818164"/>
            <a:ext cx="1778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/>
              <a:t>Politiche  regionali ex </a:t>
            </a:r>
            <a:r>
              <a:rPr lang="it-IT" sz="1400" dirty="0" err="1"/>
              <a:t>dgr</a:t>
            </a:r>
            <a:r>
              <a:rPr lang="it-IT" sz="1400" dirty="0"/>
              <a:t> </a:t>
            </a:r>
            <a:r>
              <a:rPr lang="it-IT" sz="1400" dirty="0" smtClean="0"/>
              <a:t>5018</a:t>
            </a: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3203575" y="1892595"/>
            <a:ext cx="0" cy="397956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859338" y="1892595"/>
            <a:ext cx="0" cy="397956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361531" y="1818164"/>
            <a:ext cx="136842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 smtClean="0"/>
              <a:t>Ambito PEAR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375800" y="1817597"/>
            <a:ext cx="19404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 smtClean="0"/>
              <a:t>Scenario Parigi 2015</a:t>
            </a:r>
          </a:p>
          <a:p>
            <a:pPr algn="ctr">
              <a:defRPr/>
            </a:pPr>
            <a:r>
              <a:rPr lang="it-IT" sz="1400" dirty="0" smtClean="0"/>
              <a:t>Post 20-20-20</a:t>
            </a:r>
          </a:p>
        </p:txBody>
      </p:sp>
    </p:spTree>
    <p:extLst>
      <p:ext uri="{BB962C8B-B14F-4D97-AF65-F5344CB8AC3E}">
        <p14:creationId xmlns:p14="http://schemas.microsoft.com/office/powerpoint/2010/main" val="33984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NORME E REGOLE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298450" y="3068638"/>
            <a:ext cx="2089150" cy="10080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  <a:defRPr/>
            </a:pPr>
            <a:r>
              <a:rPr lang="it-IT" altLang="it-IT" sz="1600" kern="0" dirty="0" smtClean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ahoma" pitchFamily="34" charset="0"/>
              </a:rPr>
              <a:t>AMBITO REGOLATORIO/ AMMINISTRATIVO 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2509838" y="3286125"/>
            <a:ext cx="1152525" cy="57467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it-IT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699792" y="0"/>
            <a:ext cx="6096000" cy="6858000"/>
            <a:chOff x="2699792" y="188640"/>
            <a:chExt cx="6096000" cy="7128792"/>
          </a:xfrm>
        </p:grpSpPr>
        <p:graphicFrame>
          <p:nvGraphicFramePr>
            <p:cNvPr id="7" name="Diagramma 6"/>
            <p:cNvGraphicFramePr/>
            <p:nvPr>
              <p:extLst>
                <p:ext uri="{D42A27DB-BD31-4B8C-83A1-F6EECF244321}">
                  <p14:modId xmlns:p14="http://schemas.microsoft.com/office/powerpoint/2010/main" val="317771024"/>
                </p:ext>
              </p:extLst>
            </p:nvPr>
          </p:nvGraphicFramePr>
          <p:xfrm>
            <a:off x="2699792" y="188640"/>
            <a:ext cx="6096000" cy="71287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" name="Gruppo 1"/>
            <p:cNvGrpSpPr/>
            <p:nvPr/>
          </p:nvGrpSpPr>
          <p:grpSpPr>
            <a:xfrm>
              <a:off x="2987824" y="1700808"/>
              <a:ext cx="1489075" cy="4026171"/>
              <a:chOff x="3093467" y="1700808"/>
              <a:chExt cx="1489075" cy="4026171"/>
            </a:xfrm>
          </p:grpSpPr>
          <p:sp>
            <p:nvSpPr>
              <p:cNvPr id="12" name="Ovale 11"/>
              <p:cNvSpPr/>
              <p:nvPr/>
            </p:nvSpPr>
            <p:spPr>
              <a:xfrm>
                <a:off x="3597523" y="1700808"/>
                <a:ext cx="561975" cy="50482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3" name="Ovale 12"/>
              <p:cNvSpPr/>
              <p:nvPr/>
            </p:nvSpPr>
            <p:spPr>
              <a:xfrm>
                <a:off x="4020567" y="2629767"/>
                <a:ext cx="561975" cy="50482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4" name="Ovale 13"/>
              <p:cNvSpPr/>
              <p:nvPr/>
            </p:nvSpPr>
            <p:spPr>
              <a:xfrm>
                <a:off x="3963417" y="3644255"/>
                <a:ext cx="561975" cy="50482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5" name="Ovale 14"/>
              <p:cNvSpPr/>
              <p:nvPr/>
            </p:nvSpPr>
            <p:spPr>
              <a:xfrm>
                <a:off x="3674492" y="4358554"/>
                <a:ext cx="561975" cy="50482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3093467" y="5222154"/>
                <a:ext cx="561975" cy="50482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57200" eaLnBrk="0" hangingPunct="0"/>
                <a:endParaRPr lang="it-IT" sz="2400" dirty="0">
                  <a:solidFill>
                    <a:srgbClr val="002060"/>
                  </a:solidFill>
                  <a:ea typeface="MS PGothic"/>
                  <a:cs typeface="MS PGothic"/>
                </a:endParaRPr>
              </a:p>
            </p:txBody>
          </p:sp>
        </p:grpSp>
      </p:grpSp>
      <p:sp>
        <p:nvSpPr>
          <p:cNvPr id="17" name="Ovale 16"/>
          <p:cNvSpPr/>
          <p:nvPr/>
        </p:nvSpPr>
        <p:spPr>
          <a:xfrm>
            <a:off x="3548334" y="4120228"/>
            <a:ext cx="473647" cy="36135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sellaDiTesto 5"/>
          <p:cNvSpPr txBox="1"/>
          <p:nvPr/>
        </p:nvSpPr>
        <p:spPr>
          <a:xfrm>
            <a:off x="8240232" y="56159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254403" y="113931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240231" y="2038684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240229" y="3061037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224697" y="3810000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254403" y="4577304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sym typeface="Wingdings"/>
              </a:rPr>
              <a:t>…</a:t>
            </a:r>
            <a:endParaRPr lang="it-IT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/>
          </p:cNvSpPr>
          <p:nvPr/>
        </p:nvSpPr>
        <p:spPr bwMode="auto"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it-IT" altLang="it-IT" sz="2400" dirty="0" smtClean="0">
                <a:solidFill>
                  <a:srgbClr val="002060"/>
                </a:solidFill>
                <a:ea typeface="MS PGothic"/>
                <a:cs typeface="MS PGothic"/>
              </a:rPr>
              <a:t>NORMATIVA REGIONALE PER L’EFFICIENZA ENERGETICA IN EDILIZIA </a:t>
            </a:r>
            <a:endParaRPr lang="it-IT" altLang="it-IT" sz="2400" dirty="0">
              <a:solidFill>
                <a:srgbClr val="002060"/>
              </a:solidFill>
              <a:ea typeface="MS PGothic"/>
              <a:cs typeface="MS PGothic"/>
            </a:endParaRP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3664" y="706438"/>
            <a:ext cx="731578" cy="119455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" name="Immagine 33" descr="controlloAC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6788" y="1141413"/>
            <a:ext cx="792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2066314" y="787400"/>
            <a:ext cx="4762274" cy="3603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algn="ctr">
              <a:defRPr/>
            </a:pPr>
            <a:r>
              <a:rPr lang="it-IT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Nuove disposizioni normative regionali </a:t>
            </a:r>
            <a:endParaRPr lang="it-IT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537" y="2153656"/>
            <a:ext cx="3989638" cy="1203159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400" b="1" kern="0" dirty="0" smtClean="0">
                <a:solidFill>
                  <a:srgbClr val="174783"/>
                </a:solidFill>
                <a:latin typeface="+mn-lt"/>
                <a:ea typeface="ＭＳ Ｐゴシック"/>
                <a:cs typeface="Arial" pitchFamily="34" charset="0"/>
              </a:rPr>
              <a:t>DGR X/3868 17/07/2015</a:t>
            </a:r>
            <a:endParaRPr lang="it-IT" sz="1400" b="1" kern="0" dirty="0">
              <a:solidFill>
                <a:srgbClr val="174783"/>
              </a:solidFill>
              <a:latin typeface="+mn-lt"/>
              <a:ea typeface="ＭＳ Ｐゴシック"/>
              <a:cs typeface="Arial" pitchFamily="34" charset="0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200" b="1" kern="0" dirty="0" smtClean="0">
                <a:solidFill>
                  <a:srgbClr val="174783"/>
                </a:solidFill>
                <a:latin typeface="+mn-lt"/>
                <a:ea typeface="ＭＳ Ｐゴシック"/>
                <a:cs typeface="Arial" pitchFamily="34" charset="0"/>
              </a:rPr>
              <a:t>Disposizioni in merito alla disciplina per l’efficienza energetica degli edifici ed al relativo attestato di prestazione energetica a seguito dell’approvazione dei decreti ministeriali per l’attuazione del </a:t>
            </a:r>
            <a:r>
              <a:rPr lang="it-IT" sz="1200" b="1" kern="0" dirty="0" err="1" smtClean="0">
                <a:solidFill>
                  <a:srgbClr val="174783"/>
                </a:solidFill>
                <a:latin typeface="+mn-lt"/>
                <a:ea typeface="ＭＳ Ｐゴシック"/>
                <a:cs typeface="Arial" pitchFamily="34" charset="0"/>
              </a:rPr>
              <a:t>d.lgs</a:t>
            </a:r>
            <a:r>
              <a:rPr lang="it-IT" sz="1200" b="1" kern="0" dirty="0" smtClean="0">
                <a:solidFill>
                  <a:srgbClr val="174783"/>
                </a:solidFill>
                <a:latin typeface="+mn-lt"/>
                <a:ea typeface="ＭＳ Ｐゴシック"/>
                <a:cs typeface="Arial" pitchFamily="34" charset="0"/>
              </a:rPr>
              <a:t> 192/2005, come modificato con l. 90/2013</a:t>
            </a:r>
            <a:endParaRPr lang="it-IT" sz="1200" kern="0" dirty="0">
              <a:solidFill>
                <a:srgbClr val="174783"/>
              </a:solidFill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7" name="AutoShap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40353" y="2177709"/>
            <a:ext cx="4138951" cy="1203157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400" b="1" kern="0" dirty="0" smtClean="0">
                <a:solidFill>
                  <a:srgbClr val="174783"/>
                </a:solidFill>
                <a:latin typeface="+mn-lt"/>
                <a:ea typeface="ＭＳ Ｐゴシック"/>
                <a:cs typeface="Arial" pitchFamily="34" charset="0"/>
              </a:rPr>
              <a:t> Decreto 6480 30/07/2015 (TESTO UNICO)</a:t>
            </a:r>
            <a:endParaRPr lang="it-IT" sz="1400" b="1" kern="0" dirty="0">
              <a:solidFill>
                <a:srgbClr val="174783"/>
              </a:solidFill>
              <a:latin typeface="+mn-lt"/>
              <a:ea typeface="ＭＳ Ｐゴシック"/>
              <a:cs typeface="Arial" pitchFamily="34" charset="0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200" b="1" kern="0" dirty="0" smtClean="0">
                <a:solidFill>
                  <a:srgbClr val="174783"/>
                </a:solidFill>
                <a:latin typeface="+mn-lt"/>
                <a:ea typeface="ＭＳ Ｐゴシック"/>
                <a:cs typeface="Arial" pitchFamily="34" charset="0"/>
              </a:rPr>
              <a:t>Disposizioni in merito alla disciplina per l’efficienza energetica degli edifici e per il relativo attestato di prestazione energetica, a seguito della DGR 3868 del 17/07/2015</a:t>
            </a:r>
            <a:endParaRPr lang="it-IT" sz="1200" kern="0" dirty="0">
              <a:solidFill>
                <a:srgbClr val="174783"/>
              </a:solidFill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8" name="Freccia in giù 18"/>
          <p:cNvSpPr>
            <a:spLocks noChangeArrowheads="1"/>
          </p:cNvSpPr>
          <p:nvPr/>
        </p:nvSpPr>
        <p:spPr bwMode="auto">
          <a:xfrm>
            <a:off x="4173538" y="1246188"/>
            <a:ext cx="649287" cy="762000"/>
          </a:xfrm>
          <a:prstGeom prst="downArrow">
            <a:avLst>
              <a:gd name="adj1" fmla="val 50000"/>
              <a:gd name="adj2" fmla="val 49910"/>
            </a:avLst>
          </a:prstGeom>
          <a:solidFill>
            <a:srgbClr val="174783"/>
          </a:solidFill>
          <a:ln w="9525">
            <a:noFill/>
            <a:miter lim="800000"/>
            <a:headEnd/>
            <a:tailEnd/>
          </a:ln>
        </p:spPr>
        <p:txBody>
          <a:bodyPr lIns="44015" tIns="44321" rIns="44015" bIns="44321" anchor="ctr"/>
          <a:lstStyle/>
          <a:p>
            <a:endParaRPr lang="it-IT"/>
          </a:p>
        </p:txBody>
      </p:sp>
      <p:sp>
        <p:nvSpPr>
          <p:cNvPr id="9" name="Triangolo isoscele 8"/>
          <p:cNvSpPr/>
          <p:nvPr/>
        </p:nvSpPr>
        <p:spPr>
          <a:xfrm rot="5400000">
            <a:off x="3649281" y="4612651"/>
            <a:ext cx="2755232" cy="484187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775787" y="3470432"/>
            <a:ext cx="3447297" cy="217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ADEGUAMENTO ALLA NORMATIVA NAZIONALE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DA’ MANDATO PER REDAZIONE TESTO UNICO E REVISIONE PROCEDURA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 CALCOLO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CONFERMA ANTICIPO  “EDIFICI AD ENERGIA QUASI ZERO”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DECORRENZA REQUISITI MINIMI E NUOVA CERTIFICAZIONE ENERGETICA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APPROVAZIONE ALLEGATO “AGGIORNAMENTO DELLA DISCIPLINA REGIONALE”  (*)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defTabSz="457200" eaLnBrk="0" hangingPunct="0">
              <a:defRPr/>
            </a:pPr>
            <a:endParaRPr lang="it-IT" sz="1200" b="1" dirty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5283613" y="3478453"/>
            <a:ext cx="3595692" cy="25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MODALITÀ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CALCOLO DELLE PRESTAZIONI ENERGETICHE  E DELL’UTILIZZO DELLE FONTI RINNOVABILI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APPLICAZIONE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PRESCRIZIONI E REQUISITI MINIMI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Arial" pitchFamily="34" charset="0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ATTESTAZIONE PRESTAZIONE ENERGETICA DEGLI EDIFICI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SCHEMI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RELAZIONE TECNICA,  FORMAT ATTESTATO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PRESTAZIONE ENERGETICA, FORMAT ANNUNCI COMMERCIALI, FORMAT TARGA ENERGETICA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REVISIONE METODO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CALCOLO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  <a:p>
            <a:pPr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TITOLI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STUDIO</a:t>
            </a:r>
          </a:p>
          <a:p>
            <a:pPr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defTabSz="457200" eaLnBrk="0" hangingPunct="0">
              <a:defRPr/>
            </a:pPr>
            <a:endParaRPr lang="it-IT" sz="1200" b="1" dirty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</p:txBody>
      </p:sp>
      <p:sp>
        <p:nvSpPr>
          <p:cNvPr id="12" name="Triangolo isoscele 11"/>
          <p:cNvSpPr/>
          <p:nvPr/>
        </p:nvSpPr>
        <p:spPr>
          <a:xfrm rot="5400000">
            <a:off x="-890634" y="4536451"/>
            <a:ext cx="2755232" cy="484187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1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it-IT" altLang="it-IT" sz="2400" dirty="0" smtClean="0">
                <a:solidFill>
                  <a:srgbClr val="002060"/>
                </a:solidFill>
                <a:ea typeface="MS PGothic"/>
                <a:cs typeface="MS PGothic"/>
              </a:rPr>
              <a:t>NORMATIVA PER L’EFFICIENZA ENERGETICA IN EDILIZIA: NOVITÀ</a:t>
            </a:r>
            <a:endParaRPr lang="it-IT" altLang="it-IT" sz="2400" dirty="0">
              <a:solidFill>
                <a:srgbClr val="002060"/>
              </a:solidFill>
              <a:ea typeface="MS PGothic"/>
              <a:cs typeface="MS PGothic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161925" y="938290"/>
            <a:ext cx="8026400" cy="430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457200">
              <a:buFontTx/>
              <a:buChar char="-"/>
            </a:pPr>
            <a:r>
              <a:rPr lang="it-IT" sz="1600" b="1" dirty="0">
                <a:solidFill>
                  <a:srgbClr val="17375E"/>
                </a:solidFill>
              </a:rPr>
              <a:t>SERVIZI ENERGETICI CONSIDERATI NEL CALCOLO DELLA PRESTAZIONE</a:t>
            </a:r>
          </a:p>
          <a:p>
            <a:pPr algn="just" defTabSz="457200">
              <a:buFontTx/>
              <a:buChar char="-"/>
            </a:pPr>
            <a:endParaRPr lang="it-IT" sz="1600" b="1" dirty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r>
              <a:rPr lang="it-IT" sz="1600" b="1" dirty="0">
                <a:solidFill>
                  <a:srgbClr val="17375E"/>
                </a:solidFill>
              </a:rPr>
              <a:t>NUOVE DEFINIZIONI </a:t>
            </a:r>
            <a:r>
              <a:rPr lang="it-IT" sz="1600" b="1" dirty="0" err="1">
                <a:solidFill>
                  <a:srgbClr val="17375E"/>
                </a:solidFill>
              </a:rPr>
              <a:t>DI</a:t>
            </a:r>
            <a:r>
              <a:rPr lang="it-IT" sz="1600" b="1" dirty="0">
                <a:solidFill>
                  <a:srgbClr val="17375E"/>
                </a:solidFill>
              </a:rPr>
              <a:t> RISTRUTTURAZIONI IMPORTANTI</a:t>
            </a:r>
          </a:p>
          <a:p>
            <a:pPr algn="just" defTabSz="457200">
              <a:buFontTx/>
              <a:buChar char="-"/>
            </a:pPr>
            <a:endParaRPr lang="it-IT" sz="1600" b="1" dirty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r>
              <a:rPr lang="it-IT" sz="1600" b="1" dirty="0">
                <a:solidFill>
                  <a:srgbClr val="17375E"/>
                </a:solidFill>
              </a:rPr>
              <a:t>ENERGIA PRIMARIA TOTALE</a:t>
            </a:r>
          </a:p>
          <a:p>
            <a:pPr algn="just" defTabSz="457200">
              <a:buFontTx/>
              <a:buChar char="-"/>
            </a:pPr>
            <a:endParaRPr lang="it-IT" sz="1600" b="1" dirty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r>
              <a:rPr lang="it-IT" sz="1600" b="1" dirty="0">
                <a:solidFill>
                  <a:srgbClr val="17375E"/>
                </a:solidFill>
              </a:rPr>
              <a:t>EDIFICIO </a:t>
            </a:r>
            <a:r>
              <a:rPr lang="it-IT" sz="1600" b="1" dirty="0" err="1">
                <a:solidFill>
                  <a:srgbClr val="17375E"/>
                </a:solidFill>
              </a:rPr>
              <a:t>DI</a:t>
            </a:r>
            <a:r>
              <a:rPr lang="it-IT" sz="1600" b="1" dirty="0">
                <a:solidFill>
                  <a:srgbClr val="17375E"/>
                </a:solidFill>
              </a:rPr>
              <a:t> RIFERIMENTO</a:t>
            </a:r>
          </a:p>
          <a:p>
            <a:pPr algn="just" defTabSz="457200">
              <a:buFontTx/>
              <a:buChar char="-"/>
            </a:pPr>
            <a:endParaRPr lang="it-IT" sz="1600" b="1" dirty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r>
              <a:rPr lang="it-IT" sz="1600" b="1" dirty="0">
                <a:solidFill>
                  <a:srgbClr val="17375E"/>
                </a:solidFill>
              </a:rPr>
              <a:t>CLASSIFICAZIONE ENERGETICA CON CLASSI VARIABILI</a:t>
            </a:r>
          </a:p>
          <a:p>
            <a:pPr algn="just" defTabSz="457200">
              <a:buFontTx/>
              <a:buChar char="-"/>
            </a:pPr>
            <a:endParaRPr lang="it-IT" sz="1600" b="1" dirty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r>
              <a:rPr lang="it-IT" sz="1600" b="1" dirty="0">
                <a:solidFill>
                  <a:srgbClr val="17375E"/>
                </a:solidFill>
              </a:rPr>
              <a:t>EDIFICIO AD ENERGIA QUASI ZERO “NZEB”</a:t>
            </a:r>
          </a:p>
          <a:p>
            <a:pPr algn="just" defTabSz="457200">
              <a:buFontTx/>
              <a:buChar char="-"/>
            </a:pPr>
            <a:endParaRPr lang="it-IT" sz="1600" b="1" dirty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r>
              <a:rPr lang="it-IT" sz="1600" b="1" dirty="0">
                <a:solidFill>
                  <a:srgbClr val="17375E"/>
                </a:solidFill>
              </a:rPr>
              <a:t>MODALITÀ </a:t>
            </a:r>
            <a:r>
              <a:rPr lang="it-IT" sz="1600" b="1" dirty="0" err="1">
                <a:solidFill>
                  <a:srgbClr val="17375E"/>
                </a:solidFill>
              </a:rPr>
              <a:t>DI</a:t>
            </a:r>
            <a:r>
              <a:rPr lang="it-IT" sz="1600" b="1" dirty="0">
                <a:solidFill>
                  <a:srgbClr val="17375E"/>
                </a:solidFill>
              </a:rPr>
              <a:t> VALUTAZIONE DELL’ENERGIA AUTOPRODOTTA E DELL’ENERGIA ESPORTATA</a:t>
            </a:r>
          </a:p>
          <a:p>
            <a:pPr algn="just" defTabSz="457200">
              <a:buFontTx/>
              <a:buChar char="-"/>
            </a:pPr>
            <a:endParaRPr lang="it-IT" sz="1600" b="1" dirty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r>
              <a:rPr lang="it-IT" sz="1600" b="1" dirty="0">
                <a:solidFill>
                  <a:srgbClr val="17375E"/>
                </a:solidFill>
              </a:rPr>
              <a:t>NUOVO ATTESTATO </a:t>
            </a:r>
            <a:r>
              <a:rPr lang="it-IT" sz="1600" b="1" dirty="0" err="1">
                <a:solidFill>
                  <a:srgbClr val="17375E"/>
                </a:solidFill>
              </a:rPr>
              <a:t>DI</a:t>
            </a:r>
            <a:r>
              <a:rPr lang="it-IT" sz="1600" b="1" dirty="0">
                <a:solidFill>
                  <a:srgbClr val="17375E"/>
                </a:solidFill>
              </a:rPr>
              <a:t> PRESTAZIONE ENERGETICA (APE</a:t>
            </a:r>
            <a:r>
              <a:rPr lang="it-IT" sz="1600" b="1" dirty="0" smtClean="0">
                <a:solidFill>
                  <a:srgbClr val="17375E"/>
                </a:solidFill>
              </a:rPr>
              <a:t>)</a:t>
            </a:r>
          </a:p>
          <a:p>
            <a:pPr algn="just" defTabSz="457200">
              <a:buFontTx/>
              <a:buChar char="-"/>
            </a:pPr>
            <a:endParaRPr lang="it-IT" sz="1600" b="1" dirty="0" smtClean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r>
              <a:rPr lang="it-IT" sz="1600" b="1" dirty="0" smtClean="0">
                <a:solidFill>
                  <a:srgbClr val="17375E"/>
                </a:solidFill>
              </a:rPr>
              <a:t>FORMAT OBBLIGATORIO PER ANNUNCI COMMERCIALI</a:t>
            </a:r>
            <a:endParaRPr lang="it-IT" sz="1600" b="1" dirty="0">
              <a:solidFill>
                <a:srgbClr val="17375E"/>
              </a:solidFill>
            </a:endParaRPr>
          </a:p>
          <a:p>
            <a:pPr algn="just" defTabSz="457200">
              <a:buFontTx/>
              <a:buChar char="-"/>
            </a:pPr>
            <a:endParaRPr lang="it-IT" sz="1600" b="1" dirty="0">
              <a:solidFill>
                <a:srgbClr val="17375E"/>
              </a:solidFill>
            </a:endParaRPr>
          </a:p>
        </p:txBody>
      </p:sp>
      <p:pic>
        <p:nvPicPr>
          <p:cNvPr id="4" name="Picture 2" descr="http://www.icsanvalentinotorio.gov.it/home/images/community_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513" y="947816"/>
            <a:ext cx="2874962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2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7"/>
            <a:ext cx="40392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26183"/>
            <a:ext cx="3967838" cy="55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4283968" y="3501009"/>
            <a:ext cx="720080" cy="6480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103948" y="4293095"/>
            <a:ext cx="10801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 LUGLIO 2015 !!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3912" y="131402"/>
            <a:ext cx="8520112" cy="3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it-IT" sz="2400" dirty="0">
                <a:solidFill>
                  <a:srgbClr val="002060"/>
                </a:solidFill>
                <a:ea typeface="MS PGothic"/>
                <a:cs typeface="MS PGothic"/>
              </a:rPr>
              <a:t>NUOVO ATTESTATO DI PRESTAZIONE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11911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RISORSE E MISURE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79388" y="2852738"/>
            <a:ext cx="2089150" cy="1008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  <a:defRPr/>
            </a:pPr>
            <a:r>
              <a:rPr lang="it-IT" altLang="it-IT" sz="1600" kern="0" dirty="0" smtClean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ahoma" pitchFamily="34" charset="0"/>
              </a:rPr>
              <a:t>INTERVENTI FINANZIARI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2339975" y="3074988"/>
            <a:ext cx="1152525" cy="57626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it-IT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843808" y="116632"/>
            <a:ext cx="6408712" cy="7200800"/>
            <a:chOff x="2771800" y="80504"/>
            <a:chExt cx="6456040" cy="7128792"/>
          </a:xfrm>
        </p:grpSpPr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val="1918046604"/>
                </p:ext>
              </p:extLst>
            </p:nvPr>
          </p:nvGraphicFramePr>
          <p:xfrm>
            <a:off x="2771800" y="80504"/>
            <a:ext cx="6456040" cy="71287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" name="Gruppo 2"/>
            <p:cNvGrpSpPr/>
            <p:nvPr/>
          </p:nvGrpSpPr>
          <p:grpSpPr>
            <a:xfrm>
              <a:off x="2792859" y="1198141"/>
              <a:ext cx="1635125" cy="1870819"/>
              <a:chOff x="1115616" y="1126381"/>
              <a:chExt cx="1635125" cy="1870819"/>
            </a:xfrm>
          </p:grpSpPr>
          <p:sp>
            <p:nvSpPr>
              <p:cNvPr id="10" name="Ovale 9"/>
              <p:cNvSpPr/>
              <p:nvPr/>
            </p:nvSpPr>
            <p:spPr>
              <a:xfrm>
                <a:off x="1115616" y="1126381"/>
                <a:ext cx="647700" cy="574675"/>
              </a:xfrm>
              <a:prstGeom prst="ellips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Ovale 10"/>
              <p:cNvSpPr/>
              <p:nvPr/>
            </p:nvSpPr>
            <p:spPr>
              <a:xfrm>
                <a:off x="2068116" y="2354263"/>
                <a:ext cx="682625" cy="642937"/>
              </a:xfrm>
              <a:prstGeom prst="ellipse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12" name="CasellaDiTesto 11"/>
          <p:cNvSpPr txBox="1"/>
          <p:nvPr/>
        </p:nvSpPr>
        <p:spPr>
          <a:xfrm>
            <a:off x="7735600" y="982042"/>
            <a:ext cx="1335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00B050"/>
                </a:solidFill>
                <a:sym typeface="Wingdings"/>
              </a:rPr>
              <a:t>…</a:t>
            </a:r>
            <a:endParaRPr lang="it-IT" sz="6000" b="1" dirty="0">
              <a:solidFill>
                <a:srgbClr val="00B05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238705" y="2404342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00B050"/>
                </a:solidFill>
                <a:sym typeface="Wingdings"/>
              </a:rPr>
              <a:t>…</a:t>
            </a:r>
            <a:endParaRPr lang="it-IT" sz="6000" b="1" dirty="0">
              <a:solidFill>
                <a:srgbClr val="00B0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256617" y="3420005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00B050"/>
                </a:solidFill>
                <a:sym typeface="Wingdings"/>
              </a:rPr>
              <a:t>…</a:t>
            </a:r>
            <a:endParaRPr lang="it-IT" sz="6000" b="1" dirty="0">
              <a:solidFill>
                <a:srgbClr val="00B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214304" y="4703439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00B050"/>
                </a:solidFill>
                <a:sym typeface="Wingdings"/>
              </a:rPr>
              <a:t>…</a:t>
            </a:r>
            <a:endParaRPr lang="it-IT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881538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 smtClean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MISURE</a:t>
            </a:r>
            <a:endParaRPr lang="it-IT" altLang="it-IT" sz="2400" dirty="0">
              <a:solidFill>
                <a:srgbClr val="002060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pic>
        <p:nvPicPr>
          <p:cNvPr id="11268" name="Picture 6" descr="https://pbs.twimg.com/profile_images/2363257844/ye14v13m105iox7abpoa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6" y="690091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655" y="4953414"/>
            <a:ext cx="1860057" cy="700541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600" b="1" kern="0" dirty="0">
                <a:solidFill>
                  <a:srgbClr val="174783"/>
                </a:solidFill>
                <a:latin typeface="+mn-lt"/>
                <a:ea typeface="ＭＳ Ｐゴシック"/>
              </a:rPr>
              <a:t>Riqualificazione edifici pubblici</a:t>
            </a:r>
            <a:endParaRPr lang="it-IT" sz="1200" b="1" kern="0" dirty="0">
              <a:solidFill>
                <a:srgbClr val="174783"/>
              </a:solidFill>
              <a:latin typeface="+mn-lt"/>
              <a:ea typeface="ＭＳ Ｐゴシック"/>
            </a:endParaRPr>
          </a:p>
        </p:txBody>
      </p:sp>
      <p:pic>
        <p:nvPicPr>
          <p:cNvPr id="11271" name="Picture 2" descr="http://www.agenziaimmobiliaregt.it/images/fotocas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433699"/>
            <a:ext cx="1656185" cy="12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7936" y="4996057"/>
            <a:ext cx="1444870" cy="706989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600" b="1" kern="0" dirty="0">
                <a:solidFill>
                  <a:srgbClr val="174783"/>
                </a:solidFill>
                <a:latin typeface="+mn-lt"/>
                <a:ea typeface="ＭＳ Ｐゴシック"/>
              </a:rPr>
              <a:t>Illuminazione SMART</a:t>
            </a:r>
            <a:endParaRPr lang="it-IT" sz="1200" b="1" kern="0" dirty="0">
              <a:solidFill>
                <a:srgbClr val="174783"/>
              </a:solidFill>
              <a:latin typeface="+mn-lt"/>
              <a:ea typeface="ＭＳ Ｐゴシック"/>
            </a:endParaRPr>
          </a:p>
        </p:txBody>
      </p:sp>
      <p:pic>
        <p:nvPicPr>
          <p:cNvPr id="11273" name="Picture 4" descr="http://i1064.photobucket.com/albums/u366/lumiere2012/Immagine1j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5" r="23688"/>
          <a:stretch>
            <a:fillRect/>
          </a:stretch>
        </p:blipFill>
        <p:spPr bwMode="auto">
          <a:xfrm>
            <a:off x="4286455" y="3337769"/>
            <a:ext cx="53022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urva 1"/>
          <p:cNvSpPr/>
          <p:nvPr/>
        </p:nvSpPr>
        <p:spPr bwMode="auto">
          <a:xfrm rot="5400000">
            <a:off x="5303204" y="1395956"/>
            <a:ext cx="1584176" cy="856224"/>
          </a:xfrm>
          <a:prstGeom prst="bentArrow">
            <a:avLst/>
          </a:prstGeom>
          <a:solidFill>
            <a:srgbClr val="174783"/>
          </a:solidFill>
          <a:ln>
            <a:noFill/>
          </a:ln>
          <a:effectLst/>
        </p:spPr>
        <p:txBody>
          <a:bodyPr lIns="44015" tIns="44321" rIns="44015" bIns="44321" anchor="ctr"/>
          <a:lstStyle/>
          <a:p>
            <a:pPr>
              <a:defRPr/>
            </a:pPr>
            <a:endParaRPr lang="it-IT"/>
          </a:p>
        </p:txBody>
      </p:sp>
      <p:sp>
        <p:nvSpPr>
          <p:cNvPr id="12" name="Freccia curva 11"/>
          <p:cNvSpPr/>
          <p:nvPr/>
        </p:nvSpPr>
        <p:spPr bwMode="auto">
          <a:xfrm rot="16200000" flipH="1">
            <a:off x="2220522" y="1463566"/>
            <a:ext cx="1656188" cy="816031"/>
          </a:xfrm>
          <a:prstGeom prst="bentArrow">
            <a:avLst/>
          </a:prstGeom>
          <a:solidFill>
            <a:srgbClr val="174783"/>
          </a:solidFill>
          <a:ln>
            <a:noFill/>
          </a:ln>
          <a:effectLst/>
        </p:spPr>
        <p:txBody>
          <a:bodyPr lIns="44015" tIns="44321" rIns="44015" bIns="44321" anchor="ctr"/>
          <a:lstStyle/>
          <a:p>
            <a:pPr>
              <a:defRPr/>
            </a:pPr>
            <a:endParaRPr lang="it-IT"/>
          </a:p>
        </p:txBody>
      </p:sp>
      <p:sp>
        <p:nvSpPr>
          <p:cNvPr id="15" name="AutoShape 7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23728" y="4966693"/>
            <a:ext cx="1512168" cy="71120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600" b="1" kern="0" dirty="0">
                <a:solidFill>
                  <a:srgbClr val="174783"/>
                </a:solidFill>
                <a:latin typeface="+mn-lt"/>
                <a:ea typeface="ＭＳ Ｐゴシック"/>
              </a:rPr>
              <a:t>Mobilità elettrica</a:t>
            </a:r>
            <a:endParaRPr lang="it-IT" sz="1200" b="1" kern="0" dirty="0">
              <a:solidFill>
                <a:srgbClr val="174783"/>
              </a:solidFill>
              <a:latin typeface="+mn-lt"/>
              <a:ea typeface="ＭＳ Ｐゴシック"/>
            </a:endParaRPr>
          </a:p>
        </p:txBody>
      </p:sp>
      <p:pic>
        <p:nvPicPr>
          <p:cNvPr id="11279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24" y="3645043"/>
            <a:ext cx="1416972" cy="106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518" y="4997129"/>
            <a:ext cx="1637990" cy="709796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600" b="1" kern="0" dirty="0" smtClean="0">
                <a:solidFill>
                  <a:srgbClr val="174783"/>
                </a:solidFill>
                <a:latin typeface="+mn-lt"/>
                <a:ea typeface="ＭＳ Ｐゴシック"/>
              </a:rPr>
              <a:t>PMI -  Audit e ISO 50001 (</a:t>
            </a:r>
            <a:r>
              <a:rPr lang="it-IT" sz="1600" b="1" kern="0" dirty="0" err="1">
                <a:solidFill>
                  <a:srgbClr val="174783"/>
                </a:solidFill>
                <a:ea typeface="ＭＳ Ｐゴシック"/>
              </a:rPr>
              <a:t>D</a:t>
            </a:r>
            <a:r>
              <a:rPr lang="it-IT" sz="1600" b="1" kern="0" dirty="0" err="1" smtClean="0">
                <a:solidFill>
                  <a:srgbClr val="174783"/>
                </a:solidFill>
                <a:latin typeface="+mn-lt"/>
                <a:ea typeface="ＭＳ Ｐゴシック"/>
              </a:rPr>
              <a:t>.Lgs</a:t>
            </a:r>
            <a:r>
              <a:rPr lang="it-IT" sz="1600" b="1" kern="0" dirty="0" smtClean="0">
                <a:solidFill>
                  <a:srgbClr val="174783"/>
                </a:solidFill>
                <a:latin typeface="+mn-lt"/>
                <a:ea typeface="ＭＳ Ｐゴシック"/>
              </a:rPr>
              <a:t> 102/2014)</a:t>
            </a:r>
            <a:endParaRPr lang="it-IT" sz="1200" b="1" kern="0" dirty="0">
              <a:solidFill>
                <a:srgbClr val="174783"/>
              </a:solidFill>
              <a:latin typeface="+mn-lt"/>
              <a:ea typeface="ＭＳ Ｐゴシック"/>
            </a:endParaRPr>
          </a:p>
        </p:txBody>
      </p:sp>
      <p:sp>
        <p:nvSpPr>
          <p:cNvPr id="11281" name="Freccia in giù 13"/>
          <p:cNvSpPr>
            <a:spLocks noChangeArrowheads="1"/>
          </p:cNvSpPr>
          <p:nvPr/>
        </p:nvSpPr>
        <p:spPr bwMode="auto">
          <a:xfrm>
            <a:off x="4619851" y="2174874"/>
            <a:ext cx="252412" cy="1049605"/>
          </a:xfrm>
          <a:prstGeom prst="downArrow">
            <a:avLst>
              <a:gd name="adj1" fmla="val 50000"/>
              <a:gd name="adj2" fmla="val 49921"/>
            </a:avLst>
          </a:prstGeom>
          <a:solidFill>
            <a:srgbClr val="174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015" tIns="44321" rIns="44015" bIns="4432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050" name="Picture 2" descr="http://www.italiacontributi.it/images/ZFU-SICILI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18" y="3637599"/>
            <a:ext cx="1443762" cy="111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ccia in giù 13"/>
          <p:cNvSpPr>
            <a:spLocks noChangeArrowheads="1"/>
          </p:cNvSpPr>
          <p:nvPr/>
        </p:nvSpPr>
        <p:spPr bwMode="auto">
          <a:xfrm>
            <a:off x="4125466" y="2174875"/>
            <a:ext cx="252412" cy="1049605"/>
          </a:xfrm>
          <a:prstGeom prst="downArrow">
            <a:avLst>
              <a:gd name="adj1" fmla="val 50000"/>
              <a:gd name="adj2" fmla="val 49921"/>
            </a:avLst>
          </a:prstGeom>
          <a:solidFill>
            <a:srgbClr val="174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015" tIns="44321" rIns="44015" bIns="4432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13" y="3650466"/>
            <a:ext cx="1413337" cy="10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7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13925" y="5011933"/>
            <a:ext cx="1839912" cy="71120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600" b="1" kern="0" dirty="0">
                <a:solidFill>
                  <a:srgbClr val="174783"/>
                </a:solidFill>
                <a:latin typeface="+mn-lt"/>
                <a:ea typeface="ＭＳ Ｐゴシック"/>
              </a:rPr>
              <a:t>Banda </a:t>
            </a:r>
            <a:r>
              <a:rPr lang="it-IT" sz="1600" b="1" kern="0" dirty="0" smtClean="0">
                <a:solidFill>
                  <a:srgbClr val="174783"/>
                </a:solidFill>
                <a:latin typeface="+mn-lt"/>
                <a:ea typeface="ＭＳ Ｐゴシック"/>
              </a:rPr>
              <a:t>Ultra Larga</a:t>
            </a:r>
            <a:endParaRPr lang="it-IT" sz="1200" b="1" kern="0" dirty="0">
              <a:solidFill>
                <a:srgbClr val="174783"/>
              </a:solidFill>
              <a:latin typeface="+mn-lt"/>
              <a:ea typeface="ＭＳ Ｐゴシック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7123" y="3030280"/>
            <a:ext cx="2004073" cy="2692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0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 idx="4294967295"/>
          </p:nvPr>
        </p:nvSpPr>
        <p:spPr>
          <a:xfrm>
            <a:off x="0" y="-6349"/>
            <a:ext cx="8856663" cy="6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LA LINEA DI FINANZIAMENTO PER GLI EDIFICI PUBBLICI</a:t>
            </a: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2268538" y="4221163"/>
            <a:ext cx="4606925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177800">
              <a:defRPr/>
            </a:pPr>
            <a:r>
              <a:rPr lang="it-IT" sz="1400" b="1" dirty="0">
                <a:solidFill>
                  <a:schemeClr val="bg1"/>
                </a:solidFill>
              </a:rPr>
              <a:t>DIAGNOSI ENERGETICA EDIFICIO</a:t>
            </a:r>
          </a:p>
        </p:txBody>
      </p:sp>
      <p:sp>
        <p:nvSpPr>
          <p:cNvPr id="13316" name="Rectangle 54"/>
          <p:cNvSpPr>
            <a:spLocks noChangeArrowheads="1"/>
          </p:cNvSpPr>
          <p:nvPr/>
        </p:nvSpPr>
        <p:spPr bwMode="auto">
          <a:xfrm>
            <a:off x="2268538" y="4724400"/>
            <a:ext cx="4606925" cy="4318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marL="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</a:rPr>
              <a:t>CERTIFICAZIONE ENERGETICA EX-ANTE E EX-POST</a:t>
            </a:r>
          </a:p>
        </p:txBody>
      </p:sp>
      <p:sp>
        <p:nvSpPr>
          <p:cNvPr id="13317" name="Rectangle 54"/>
          <p:cNvSpPr>
            <a:spLocks noChangeArrowheads="1"/>
          </p:cNvSpPr>
          <p:nvPr/>
        </p:nvSpPr>
        <p:spPr bwMode="auto">
          <a:xfrm>
            <a:off x="2268538" y="5229225"/>
            <a:ext cx="4606925" cy="43180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marL="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</a:rPr>
              <a:t>SELEZIONE ESCO O ALTRO SOGGETTO CON GARA PUBBLICA</a:t>
            </a:r>
          </a:p>
        </p:txBody>
      </p:sp>
      <p:sp>
        <p:nvSpPr>
          <p:cNvPr id="33" name="CasellaDiTesto 8"/>
          <p:cNvSpPr txBox="1"/>
          <p:nvPr/>
        </p:nvSpPr>
        <p:spPr>
          <a:xfrm>
            <a:off x="250825" y="3068638"/>
            <a:ext cx="8642350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sz="1600" b="1" cap="small" dirty="0"/>
              <a:t>ELEMENTI PRIORITARI TRASVERSALI</a:t>
            </a:r>
          </a:p>
        </p:txBody>
      </p:sp>
      <p:sp>
        <p:nvSpPr>
          <p:cNvPr id="11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7813" y="1916113"/>
            <a:ext cx="2808287" cy="712787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600" b="1" kern="0" dirty="0">
                <a:solidFill>
                  <a:srgbClr val="174783"/>
                </a:solidFill>
                <a:latin typeface="+mn-lt"/>
                <a:ea typeface="ＭＳ Ｐゴシック"/>
              </a:rPr>
              <a:t>Piccoli comuni</a:t>
            </a:r>
            <a:endParaRPr lang="it-IT" sz="1200" b="1" kern="0" dirty="0">
              <a:solidFill>
                <a:srgbClr val="174783"/>
              </a:solidFill>
              <a:latin typeface="+mn-lt"/>
              <a:ea typeface="ＭＳ Ｐゴシック"/>
            </a:endParaRPr>
          </a:p>
        </p:txBody>
      </p:sp>
      <p:sp>
        <p:nvSpPr>
          <p:cNvPr id="13" name="AutoShap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87900" y="1925638"/>
            <a:ext cx="2808288" cy="71120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600" b="1" kern="0" dirty="0">
                <a:solidFill>
                  <a:srgbClr val="174783"/>
                </a:solidFill>
                <a:latin typeface="+mn-lt"/>
                <a:ea typeface="ＭＳ Ｐゴシック"/>
              </a:rPr>
              <a:t>Fondo FREE</a:t>
            </a:r>
            <a:endParaRPr lang="it-IT" sz="1200" b="1" kern="0" dirty="0">
              <a:solidFill>
                <a:srgbClr val="174783"/>
              </a:solidFill>
              <a:latin typeface="+mn-lt"/>
              <a:ea typeface="ＭＳ Ｐゴシック"/>
            </a:endParaRPr>
          </a:p>
        </p:txBody>
      </p:sp>
      <p:sp>
        <p:nvSpPr>
          <p:cNvPr id="14" name="AutoShape 7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2138" y="981075"/>
            <a:ext cx="2808287" cy="711200"/>
          </a:xfrm>
          <a:prstGeom prst="roundRect">
            <a:avLst>
              <a:gd name="adj" fmla="val 6966"/>
            </a:avLst>
          </a:prstGeom>
          <a:solidFill>
            <a:schemeClr val="accent3">
              <a:lumMod val="85000"/>
            </a:schemeClr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600" b="1" kern="0" dirty="0">
                <a:solidFill>
                  <a:srgbClr val="174783"/>
                </a:solidFill>
                <a:latin typeface="+mn-lt"/>
                <a:ea typeface="ＭＳ Ｐゴシック"/>
              </a:rPr>
              <a:t>Riqualificazione edifici pubblici</a:t>
            </a:r>
            <a:endParaRPr lang="it-IT" sz="1200" b="1" kern="0" dirty="0">
              <a:solidFill>
                <a:srgbClr val="174783"/>
              </a:solidFill>
              <a:latin typeface="+mn-lt"/>
              <a:ea typeface="ＭＳ Ｐゴシック"/>
            </a:endParaRPr>
          </a:p>
        </p:txBody>
      </p:sp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Freccia in giù 15"/>
          <p:cNvSpPr>
            <a:spLocks noChangeArrowheads="1"/>
          </p:cNvSpPr>
          <p:nvPr/>
        </p:nvSpPr>
        <p:spPr bwMode="auto">
          <a:xfrm>
            <a:off x="4211638" y="3644900"/>
            <a:ext cx="647700" cy="319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74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015" tIns="44321" rIns="44015" bIns="4432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19389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627" y="-10633"/>
            <a:ext cx="9144000" cy="579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457200"/>
            <a:r>
              <a:rPr 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LA DIAGNOSI ENERGETICA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46719935"/>
              </p:ext>
            </p:extLst>
          </p:nvPr>
        </p:nvGraphicFramePr>
        <p:xfrm>
          <a:off x="1258427" y="1407632"/>
          <a:ext cx="66484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39" y="590512"/>
            <a:ext cx="7364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711641" y="652173"/>
            <a:ext cx="943079" cy="736009"/>
            <a:chOff x="1152" y="432"/>
            <a:chExt cx="731" cy="426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432"/>
              <a:ext cx="73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54" y="434"/>
              <a:ext cx="729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1508" y="671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pic>
        <p:nvPicPr>
          <p:cNvPr id="6" name="Picture 58"/>
          <p:cNvPicPr>
            <a:picLocks noChangeAspect="1" noChangeArrowheads="1"/>
          </p:cNvPicPr>
          <p:nvPr/>
        </p:nvPicPr>
        <p:blipFill>
          <a:blip r:embed="rId3" cstate="print"/>
          <a:srcRect l="37210" t="1242" r="37209" b="36024"/>
          <a:stretch>
            <a:fillRect/>
          </a:stretch>
        </p:blipFill>
        <p:spPr bwMode="auto">
          <a:xfrm>
            <a:off x="6403084" y="656461"/>
            <a:ext cx="861579" cy="791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999" y="1470251"/>
            <a:ext cx="4050165" cy="71006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0" hangingPunct="0">
              <a:buClr>
                <a:srgbClr val="003399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P</a:t>
            </a:r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rogramma Operativo  Regionale </a:t>
            </a:r>
            <a:r>
              <a:rPr lang="it-IT" sz="2000" dirty="0" smtClean="0">
                <a:solidFill>
                  <a:srgbClr val="006600"/>
                </a:solidFill>
                <a:latin typeface="+mj-lt"/>
              </a:rPr>
              <a:t>POR 2014-2020</a:t>
            </a:r>
            <a:endParaRPr lang="it-IT" sz="20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23803" y="1557556"/>
            <a:ext cx="4332770" cy="13256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0" hangingPunct="0">
              <a:buClr>
                <a:srgbClr val="003399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Nuovo Programma Energetico Ambientale Regionale </a:t>
            </a:r>
          </a:p>
          <a:p>
            <a:pPr algn="ctr" eaLnBrk="0" hangingPunct="0">
              <a:buClr>
                <a:srgbClr val="003399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 smtClean="0">
                <a:solidFill>
                  <a:srgbClr val="006600"/>
                </a:solidFill>
                <a:latin typeface="+mj-lt"/>
              </a:rPr>
              <a:t>PEAR </a:t>
            </a:r>
          </a:p>
          <a:p>
            <a:pPr algn="ctr" eaLnBrk="0" hangingPunct="0">
              <a:buClr>
                <a:srgbClr val="003399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 smtClean="0">
                <a:solidFill>
                  <a:srgbClr val="006600"/>
                </a:solidFill>
                <a:latin typeface="+mj-lt"/>
              </a:rPr>
              <a:t>DGR 12 GIUGNO 2015 n. 3706 </a:t>
            </a:r>
            <a:endParaRPr lang="it-IT" sz="20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9" name="Picture 24" descr="Bandiere dell'Unione Europe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2496" y="2266226"/>
            <a:ext cx="1083328" cy="64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0207" y="3766806"/>
            <a:ext cx="4050165" cy="1017844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0">
              <a:buClr>
                <a:srgbClr val="003399"/>
              </a:buClr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GB" sz="2000" dirty="0" err="1" smtClean="0">
                <a:solidFill>
                  <a:srgbClr val="002060"/>
                </a:solidFill>
                <a:latin typeface="+mj-lt"/>
              </a:rPr>
              <a:t>Decreti</a:t>
            </a:r>
            <a:r>
              <a:rPr lang="en-GB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+mj-lt"/>
              </a:rPr>
              <a:t>attuativi</a:t>
            </a:r>
            <a:r>
              <a:rPr lang="en-GB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+mj-lt"/>
              </a:rPr>
              <a:t>della</a:t>
            </a:r>
            <a:r>
              <a:rPr lang="en-GB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j-lt"/>
              </a:rPr>
              <a:t>Direttiva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 31/2010/CE</a:t>
            </a:r>
          </a:p>
          <a:p>
            <a:pPr algn="ctr" eaLnBrk="0">
              <a:buClr>
                <a:srgbClr val="003399"/>
              </a:buClr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“</a:t>
            </a:r>
            <a:r>
              <a:rPr lang="it-IT" sz="2000" dirty="0" err="1">
                <a:solidFill>
                  <a:srgbClr val="002060"/>
                </a:solidFill>
                <a:latin typeface="+mj-lt"/>
              </a:rPr>
              <a:t>nearly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 zero Energy </a:t>
            </a:r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building»</a:t>
            </a:r>
            <a:endParaRPr lang="it-IT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7000" y="2953854"/>
            <a:ext cx="4050165" cy="71006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0">
              <a:buClr>
                <a:srgbClr val="003399"/>
              </a:buClr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Decreto 15 marzo </a:t>
            </a:r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2012 </a:t>
            </a:r>
          </a:p>
          <a:p>
            <a:pPr algn="ctr" eaLnBrk="0">
              <a:buClr>
                <a:srgbClr val="003399"/>
              </a:buClr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GB" sz="2000" dirty="0" smtClean="0">
                <a:solidFill>
                  <a:srgbClr val="002060"/>
                </a:solidFill>
                <a:latin typeface="+mj-lt"/>
              </a:rPr>
              <a:t>Burden 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sharing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3803" y="4745577"/>
            <a:ext cx="4332771" cy="1017844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0" hangingPunct="0">
              <a:buClr>
                <a:srgbClr val="003399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6600"/>
                </a:solidFill>
              </a:rPr>
              <a:t>Decreto 6480 30/07/2015 </a:t>
            </a:r>
            <a:endParaRPr lang="it-IT" sz="2000" dirty="0" smtClean="0">
              <a:solidFill>
                <a:srgbClr val="006600"/>
              </a:solidFill>
            </a:endParaRPr>
          </a:p>
          <a:p>
            <a:pPr algn="ctr" eaLnBrk="0" hangingPunct="0">
              <a:buClr>
                <a:srgbClr val="003399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 smtClean="0">
                <a:solidFill>
                  <a:srgbClr val="002060"/>
                </a:solidFill>
              </a:rPr>
              <a:t>Disposizioni […], </a:t>
            </a:r>
            <a:r>
              <a:rPr lang="it-IT" sz="2000" dirty="0">
                <a:solidFill>
                  <a:srgbClr val="002060"/>
                </a:solidFill>
              </a:rPr>
              <a:t>a seguito della DGR 3868 del 17/07/2015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23803" y="2999442"/>
            <a:ext cx="4332771" cy="163339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0" hangingPunct="0">
              <a:buClr>
                <a:srgbClr val="0033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solidFill>
                  <a:srgbClr val="006600"/>
                </a:solidFill>
              </a:rPr>
              <a:t>DGR </a:t>
            </a:r>
            <a:r>
              <a:rPr lang="it-IT" sz="2000" dirty="0" smtClean="0">
                <a:solidFill>
                  <a:srgbClr val="006600"/>
                </a:solidFill>
              </a:rPr>
              <a:t>17 LUGLIO </a:t>
            </a:r>
            <a:r>
              <a:rPr lang="it-IT" sz="2000" dirty="0">
                <a:solidFill>
                  <a:srgbClr val="006600"/>
                </a:solidFill>
              </a:rPr>
              <a:t>2015 N. </a:t>
            </a:r>
            <a:r>
              <a:rPr lang="it-IT" sz="2000" dirty="0" smtClean="0">
                <a:solidFill>
                  <a:srgbClr val="006600"/>
                </a:solidFill>
              </a:rPr>
              <a:t>3868 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solidFill>
                  <a:srgbClr val="002060"/>
                </a:solidFill>
              </a:rPr>
              <a:t>Disposizioni in merito </a:t>
            </a:r>
            <a:r>
              <a:rPr lang="it-IT" sz="2000" dirty="0" smtClean="0">
                <a:solidFill>
                  <a:srgbClr val="002060"/>
                </a:solidFill>
              </a:rPr>
              <a:t>alla disciplina per l’efficienza energetica degli edifici ed al relativo attestato di prestazione energetica […]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2083" y="4894428"/>
            <a:ext cx="4035081" cy="1017844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0">
              <a:buClr>
                <a:srgbClr val="003399"/>
              </a:buClr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it-IT" altLang="it-IT" sz="2000" dirty="0" err="1">
                <a:solidFill>
                  <a:srgbClr val="002060"/>
                </a:solidFill>
                <a:latin typeface="+mj-lt"/>
              </a:rPr>
              <a:t>D.Lgs</a:t>
            </a:r>
            <a:r>
              <a:rPr lang="it-IT" altLang="it-IT" sz="2000" dirty="0">
                <a:solidFill>
                  <a:srgbClr val="002060"/>
                </a:solidFill>
                <a:latin typeface="+mj-lt"/>
              </a:rPr>
              <a:t> 4 luglio 2014 n. </a:t>
            </a:r>
            <a:r>
              <a:rPr lang="it-IT" altLang="it-IT" sz="2000" dirty="0" smtClean="0">
                <a:solidFill>
                  <a:srgbClr val="002060"/>
                </a:solidFill>
                <a:latin typeface="+mj-lt"/>
              </a:rPr>
              <a:t>102, </a:t>
            </a:r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Attuazione 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della </a:t>
            </a:r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direttiva 2012/27/UE 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sull'efficienza </a:t>
            </a:r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 Energetica</a:t>
            </a:r>
            <a:endParaRPr lang="it-IT" altLang="it-IT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itolo 4"/>
          <p:cNvSpPr txBox="1">
            <a:spLocks/>
          </p:cNvSpPr>
          <p:nvPr/>
        </p:nvSpPr>
        <p:spPr>
          <a:xfrm>
            <a:off x="0" y="79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defTabSz="457200" eaLnBrk="0" hangingPunct="0">
              <a:defRPr sz="2800" b="1">
                <a:solidFill>
                  <a:srgbClr val="006600"/>
                </a:solidFill>
                <a:ea typeface="MS PGothic"/>
                <a:cs typeface="MS PGothic"/>
              </a:defRPr>
            </a:lvl1pPr>
          </a:lstStyle>
          <a:p>
            <a:r>
              <a:rPr lang="it-IT" sz="2400" b="0" dirty="0" smtClean="0">
                <a:solidFill>
                  <a:srgbClr val="002060"/>
                </a:solidFill>
              </a:rPr>
              <a:t>PROGRAMMAZIONE, NORME E RISORSE VERSO LA SOSTENIBILITÀ</a:t>
            </a:r>
            <a:endParaRPr lang="it-IT" sz="2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138"/>
            <a:ext cx="40392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1624"/>
            <a:ext cx="3967838" cy="55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4283968" y="3256450"/>
            <a:ext cx="720080" cy="6480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103948" y="4048536"/>
            <a:ext cx="10801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 LUGLIO 2015 !!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7913"/>
            <a:ext cx="9144000" cy="4402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defTabSz="457200" eaLnBrk="0" hangingPunct="0">
              <a:defRPr sz="2400">
                <a:solidFill>
                  <a:srgbClr val="002060"/>
                </a:solidFill>
                <a:ea typeface="MS PGothic"/>
                <a:cs typeface="MS PGothic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it-IT" dirty="0"/>
              <a:t>LA CERTIFICAZIONE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31755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auto">
          <a:xfrm>
            <a:off x="4598138" y="2798175"/>
            <a:ext cx="2963256" cy="5397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it-IT" sz="1400" b="1" i="1" dirty="0">
                <a:latin typeface="+mn-lt"/>
                <a:cs typeface="Arial" charset="0"/>
              </a:rPr>
              <a:t>FONDO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it-IT" sz="1400" b="1" i="1" dirty="0">
                <a:latin typeface="+mn-lt"/>
                <a:cs typeface="Arial" charset="0"/>
              </a:rPr>
              <a:t> PERDUTO 90%</a:t>
            </a:r>
          </a:p>
        </p:txBody>
      </p:sp>
      <p:sp>
        <p:nvSpPr>
          <p:cNvPr id="11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0329" y="981969"/>
            <a:ext cx="4322134" cy="4025966"/>
          </a:xfrm>
          <a:prstGeom prst="roundRect">
            <a:avLst>
              <a:gd name="adj" fmla="val 696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smtClean="0"/>
              <a:t>Ha </a:t>
            </a:r>
            <a:r>
              <a:rPr lang="it-IT" sz="1200" dirty="0"/>
              <a:t>una dotazione finanziaria iniziale di circa </a:t>
            </a:r>
            <a:r>
              <a:rPr lang="it-IT" sz="1200" b="1" dirty="0"/>
              <a:t>7 Milioni di Euro</a:t>
            </a:r>
            <a:r>
              <a:rPr lang="it-IT" sz="1200" dirty="0"/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/>
              <a:t>è </a:t>
            </a:r>
            <a:r>
              <a:rPr lang="it-IT" sz="1200" b="1" dirty="0"/>
              <a:t>destinato</a:t>
            </a:r>
            <a:r>
              <a:rPr lang="it-IT" sz="1200" dirty="0"/>
              <a:t> in via esclusiva alla riqualificazione energetica degli </a:t>
            </a:r>
            <a:r>
              <a:rPr lang="it-IT" sz="1200" b="1" dirty="0"/>
              <a:t>immobili </a:t>
            </a:r>
            <a:r>
              <a:rPr lang="it-IT" sz="1200" dirty="0"/>
              <a:t>(il target principale sono le scuole</a:t>
            </a:r>
            <a:r>
              <a:rPr lang="it-IT" sz="1200" dirty="0" smtClean="0"/>
              <a:t>) di </a:t>
            </a:r>
            <a:r>
              <a:rPr lang="it-IT" sz="1200" dirty="0"/>
              <a:t>proprietà</a:t>
            </a:r>
            <a:r>
              <a:rPr lang="it-IT" sz="1200" b="1" dirty="0"/>
              <a:t> dei piccoli comuni </a:t>
            </a:r>
            <a:r>
              <a:rPr lang="it-IT" sz="1200" dirty="0"/>
              <a:t>della </a:t>
            </a:r>
            <a:r>
              <a:rPr lang="it-IT" sz="1200" dirty="0" smtClean="0"/>
              <a:t>Lombardia, delle Unioni di Comuni, Comuni nati da fusioni, Comunità Montane;</a:t>
            </a:r>
            <a:endParaRPr lang="it-IT" sz="12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finanzia </a:t>
            </a:r>
            <a:r>
              <a:rPr lang="it-IT" sz="1200" dirty="0"/>
              <a:t>progetti</a:t>
            </a:r>
            <a:r>
              <a:rPr lang="it-IT" sz="1200" b="1" dirty="0"/>
              <a:t> </a:t>
            </a:r>
            <a:r>
              <a:rPr lang="it-IT" sz="1200" dirty="0"/>
              <a:t>che garantiscano una riduzione significativa dei consumi energetici </a:t>
            </a:r>
            <a:r>
              <a:rPr lang="it-IT" sz="1200" dirty="0" smtClean="0"/>
              <a:t>(</a:t>
            </a:r>
            <a:r>
              <a:rPr lang="en-US" sz="1200" i="1" dirty="0" smtClean="0"/>
              <a:t>del 30% </a:t>
            </a:r>
            <a:r>
              <a:rPr lang="en-US" sz="1200" i="1" dirty="0" err="1" smtClean="0"/>
              <a:t>dell’indice</a:t>
            </a:r>
            <a:r>
              <a:rPr lang="en-US" sz="1200" i="1" dirty="0" smtClean="0"/>
              <a:t> di </a:t>
            </a:r>
            <a:r>
              <a:rPr lang="en-US" sz="1200" i="1" dirty="0" err="1" smtClean="0"/>
              <a:t>prestazione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energetica</a:t>
            </a:r>
            <a:r>
              <a:rPr lang="en-US" sz="1200" i="1" dirty="0" smtClean="0"/>
              <a:t> non </a:t>
            </a:r>
            <a:r>
              <a:rPr lang="en-US" sz="1200" i="1" dirty="0" err="1" smtClean="0"/>
              <a:t>rinnovabile</a:t>
            </a:r>
            <a:r>
              <a:rPr lang="en-US" sz="1200" i="1" dirty="0" smtClean="0"/>
              <a:t> e del 20% </a:t>
            </a:r>
            <a:r>
              <a:rPr lang="en-US" sz="1200" i="1" dirty="0" err="1" smtClean="0"/>
              <a:t>dell’indice</a:t>
            </a:r>
            <a:r>
              <a:rPr lang="en-US" sz="1200" i="1" dirty="0" smtClean="0"/>
              <a:t> di </a:t>
            </a:r>
            <a:r>
              <a:rPr lang="en-US" sz="1200" i="1" dirty="0" err="1" smtClean="0"/>
              <a:t>prestazione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energetica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globale</a:t>
            </a:r>
            <a:r>
              <a:rPr lang="it-IT" sz="1200" dirty="0" smtClean="0"/>
              <a:t>) </a:t>
            </a:r>
            <a:r>
              <a:rPr lang="it-IT" sz="1200" dirty="0"/>
              <a:t>con </a:t>
            </a:r>
            <a:r>
              <a:rPr lang="it-IT" sz="1200" b="1" dirty="0"/>
              <a:t>interventi</a:t>
            </a:r>
            <a:r>
              <a:rPr lang="it-IT" sz="1200" dirty="0"/>
              <a:t> </a:t>
            </a:r>
            <a:r>
              <a:rPr lang="it-IT" sz="1200" b="1" dirty="0"/>
              <a:t>sul sistema edificio-impianto</a:t>
            </a:r>
            <a:r>
              <a:rPr lang="it-IT" sz="1200" dirty="0"/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/>
              <a:t>Il finanziamento </a:t>
            </a:r>
            <a:r>
              <a:rPr lang="it-IT" sz="1200" b="1" dirty="0"/>
              <a:t>erogato direttamente all’EE.LL</a:t>
            </a:r>
            <a:r>
              <a:rPr lang="it-IT" sz="1200" dirty="0" smtClean="0"/>
              <a:t>.;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smtClean="0"/>
              <a:t>Saranno ammessi a contributo </a:t>
            </a:r>
            <a:r>
              <a:rPr lang="it-IT" sz="1200" b="1" dirty="0" smtClean="0"/>
              <a:t>un massimo di 2 edifici</a:t>
            </a:r>
            <a:r>
              <a:rPr lang="it-IT" sz="1200" dirty="0" smtClean="0"/>
              <a:t> per Comune (una domanda per </a:t>
            </a:r>
            <a:r>
              <a:rPr lang="it-IT" sz="1200" dirty="0"/>
              <a:t>ciascun edificio oggetto di </a:t>
            </a:r>
            <a:r>
              <a:rPr lang="it-IT" sz="1200" dirty="0" smtClean="0"/>
              <a:t>riqualificazione)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smtClean="0"/>
              <a:t>Occorre indicare il codice identificativo dell’APE relativo allo stato di fatto (in </a:t>
            </a:r>
            <a:r>
              <a:rPr lang="it-IT" sz="1200" b="1" dirty="0" smtClean="0"/>
              <a:t>conformità alla </a:t>
            </a:r>
            <a:r>
              <a:rPr lang="it-IT" sz="1200" b="1" dirty="0" err="1" smtClean="0"/>
              <a:t>dgr</a:t>
            </a:r>
            <a:r>
              <a:rPr lang="it-IT" sz="1200" b="1" dirty="0" smtClean="0"/>
              <a:t> 3868/2015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cxnSp>
        <p:nvCxnSpPr>
          <p:cNvPr id="14341" name="Straight Connector 1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4598139" y="2532582"/>
            <a:ext cx="4430010" cy="0"/>
          </a:xfrm>
          <a:prstGeom prst="line">
            <a:avLst/>
          </a:prstGeom>
          <a:noFill/>
          <a:ln w="28575" algn="ctr">
            <a:solidFill>
              <a:srgbClr val="1747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IsoclesTriangle"/>
          <p:cNvSpPr/>
          <p:nvPr>
            <p:custDataLst>
              <p:tags r:id="rId3"/>
            </p:custDataLst>
          </p:nvPr>
        </p:nvSpPr>
        <p:spPr>
          <a:xfrm rot="10800000">
            <a:off x="6632169" y="2620559"/>
            <a:ext cx="361950" cy="155575"/>
          </a:xfrm>
          <a:prstGeom prst="triangle">
            <a:avLst/>
          </a:prstGeom>
          <a:solidFill>
            <a:srgbClr val="FFFFFF">
              <a:lumMod val="50000"/>
            </a:srgbClr>
          </a:solidFill>
          <a:ln w="222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43" name="CasellaDiTesto 18"/>
          <p:cNvSpPr txBox="1">
            <a:spLocks noChangeArrowheads="1"/>
          </p:cNvSpPr>
          <p:nvPr/>
        </p:nvSpPr>
        <p:spPr bwMode="auto">
          <a:xfrm>
            <a:off x="4598139" y="2065965"/>
            <a:ext cx="443001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00"/>
                </a:solidFill>
                <a:ea typeface="MS PGothic" pitchFamily="34" charset="-128"/>
              </a:rPr>
              <a:t>Struttura del finanziamento</a:t>
            </a:r>
          </a:p>
        </p:txBody>
      </p:sp>
      <p:pic>
        <p:nvPicPr>
          <p:cNvPr id="14344" name="Picture 2" descr="http://www.agenziaimmobiliaregt.it/images/fotoca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49" y="0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 bwMode="auto">
          <a:xfrm>
            <a:off x="7572027" y="2798175"/>
            <a:ext cx="1456122" cy="53975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it-IT" sz="1100" b="1" i="1" dirty="0">
                <a:latin typeface="+mn-lt"/>
                <a:cs typeface="Arial" charset="0"/>
              </a:rPr>
              <a:t>RISORSE </a:t>
            </a: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it-IT" sz="1100" b="1" i="1" dirty="0" smtClean="0">
                <a:latin typeface="+mn-lt"/>
                <a:cs typeface="Arial" charset="0"/>
              </a:rPr>
              <a:t>PRIVATE O COMUNALI 10</a:t>
            </a:r>
            <a:r>
              <a:rPr lang="it-IT" sz="1100" b="1" i="1" dirty="0">
                <a:latin typeface="+mn-lt"/>
                <a:cs typeface="Arial" charset="0"/>
              </a:rPr>
              <a:t>%</a:t>
            </a:r>
          </a:p>
        </p:txBody>
      </p:sp>
      <p:sp>
        <p:nvSpPr>
          <p:cNvPr id="14346" name="Titolo 1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88566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LA LINEA DI FINANZIAMENTO PER GLI EDIFICI PUBBLICI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7"/>
          <a:stretch/>
        </p:blipFill>
        <p:spPr bwMode="auto">
          <a:xfrm>
            <a:off x="4598138" y="950736"/>
            <a:ext cx="4477673" cy="11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83575" y="5084406"/>
            <a:ext cx="888782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dirty="0"/>
              <a:t>La domanda di </a:t>
            </a:r>
            <a:r>
              <a:rPr lang="it-IT" sz="1400" dirty="0" smtClean="0"/>
              <a:t>contributo </a:t>
            </a:r>
            <a:r>
              <a:rPr lang="it-IT" sz="1400" dirty="0"/>
              <a:t>deve essere presentata </a:t>
            </a:r>
            <a:r>
              <a:rPr lang="it-IT" sz="1400" dirty="0" smtClean="0"/>
              <a:t>esclusivamente </a:t>
            </a:r>
            <a:r>
              <a:rPr lang="it-IT" sz="1400" dirty="0"/>
              <a:t>attraverso il Sistema Informativo Integrato della Programmazione Comunitaria 2014-2020 “</a:t>
            </a:r>
            <a:r>
              <a:rPr lang="it-IT" sz="1400" dirty="0" smtClean="0"/>
              <a:t>SIAGE”: </a:t>
            </a:r>
            <a:r>
              <a:rPr lang="it-IT" sz="1400" dirty="0" smtClean="0">
                <a:hlinkClick r:id="rId8"/>
              </a:rPr>
              <a:t>https</a:t>
            </a:r>
            <a:r>
              <a:rPr lang="it-IT" sz="1400" dirty="0">
                <a:hlinkClick r:id="rId8"/>
              </a:rPr>
              <a:t>://</a:t>
            </a:r>
            <a:r>
              <a:rPr lang="it-IT" sz="1400" dirty="0" smtClean="0">
                <a:hlinkClick r:id="rId8"/>
              </a:rPr>
              <a:t>www.siage.regione.lombardia.it/siage</a:t>
            </a:r>
            <a:r>
              <a:rPr lang="it-IT" sz="1400" dirty="0" smtClean="0"/>
              <a:t> </a:t>
            </a:r>
            <a:endParaRPr lang="it-IT" sz="1400" dirty="0"/>
          </a:p>
          <a:p>
            <a:endParaRPr lang="it-IT" sz="1200" dirty="0"/>
          </a:p>
          <a:p>
            <a:pPr algn="ctr"/>
            <a:r>
              <a:rPr lang="it-IT" sz="1400" dirty="0"/>
              <a:t>Tale sistema sarà disponibile </a:t>
            </a:r>
            <a:r>
              <a:rPr lang="it-IT" sz="1400" b="1" dirty="0"/>
              <a:t>a partire dalle ore 12:00 del 16 novembre 2015 </a:t>
            </a:r>
            <a:r>
              <a:rPr lang="it-IT" sz="1400" b="1" dirty="0" smtClean="0"/>
              <a:t> </a:t>
            </a:r>
            <a:r>
              <a:rPr lang="it-IT" sz="1400" dirty="0" smtClean="0"/>
              <a:t>e </a:t>
            </a:r>
            <a:r>
              <a:rPr lang="it-IT" sz="1400" dirty="0"/>
              <a:t>rimarrà attivo sino all’avvenuto esaurimento della dotazione finanziaria (</a:t>
            </a:r>
            <a:r>
              <a:rPr lang="it-IT" sz="1400" b="1" dirty="0"/>
              <a:t>comunque entro e non oltre le ore 12 del 31 maggio </a:t>
            </a:r>
            <a:r>
              <a:rPr lang="it-IT" sz="1400" b="1" dirty="0" smtClean="0"/>
              <a:t>2016</a:t>
            </a:r>
            <a:r>
              <a:rPr lang="it-IT" sz="1400" dirty="0" smtClean="0"/>
              <a:t>).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140329" y="581859"/>
            <a:ext cx="8887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  <a:cs typeface="+mn-cs"/>
              </a:rPr>
              <a:t>Il </a:t>
            </a: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Bando Piccoli Comuni </a:t>
            </a:r>
            <a:r>
              <a:rPr lang="it-IT" sz="2000" dirty="0">
                <a:solidFill>
                  <a:prstClr val="black"/>
                </a:solidFill>
                <a:latin typeface="Calibri"/>
                <a:cs typeface="+mn-cs"/>
              </a:rPr>
              <a:t>è finanziato con fondi FESR - 2014-2020: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598139" y="3467031"/>
            <a:ext cx="443001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Alla </a:t>
            </a:r>
            <a:r>
              <a:rPr lang="it-IT" sz="1400" dirty="0"/>
              <a:t>domanda di </a:t>
            </a:r>
            <a:r>
              <a:rPr lang="it-IT" sz="1400" dirty="0" smtClean="0"/>
              <a:t>contributo devono essere allegati: </a:t>
            </a:r>
          </a:p>
          <a:p>
            <a:pPr marL="342900" indent="-342900" algn="ctr">
              <a:buAutoNum type="arabicPeriod"/>
            </a:pPr>
            <a:r>
              <a:rPr lang="it-IT" sz="1400" dirty="0" smtClean="0"/>
              <a:t>Progetto preliminare</a:t>
            </a:r>
          </a:p>
          <a:p>
            <a:pPr marL="342900" indent="-342900" algn="ctr">
              <a:buAutoNum type="arabicPeriod"/>
            </a:pPr>
            <a:r>
              <a:rPr lang="it-IT" sz="1400" dirty="0" smtClean="0"/>
              <a:t>Diagnosi energetica</a:t>
            </a:r>
          </a:p>
          <a:p>
            <a:pPr marL="342900" indent="-342900" algn="ctr">
              <a:buAutoNum type="arabicPeriod"/>
            </a:pPr>
            <a:r>
              <a:rPr lang="it-IT" sz="1400" dirty="0" smtClean="0"/>
              <a:t>Preventivo costi per voci di spesa</a:t>
            </a:r>
          </a:p>
          <a:p>
            <a:pPr marL="342900" indent="-342900" algn="ctr">
              <a:buAutoNum type="arabicPeriod"/>
            </a:pPr>
            <a:r>
              <a:rPr lang="it-IT" sz="1400" dirty="0" smtClean="0"/>
              <a:t>Scheda rilevazione caratteristiche ambientali (Allegato 3 al Bando)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416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po 2"/>
          <p:cNvGrpSpPr>
            <a:grpSpLocks/>
          </p:cNvGrpSpPr>
          <p:nvPr/>
        </p:nvGrpSpPr>
        <p:grpSpPr bwMode="auto">
          <a:xfrm>
            <a:off x="506413" y="5337175"/>
            <a:ext cx="8253412" cy="539750"/>
            <a:chOff x="539552" y="5265264"/>
            <a:chExt cx="8254813" cy="540000"/>
          </a:xfrm>
        </p:grpSpPr>
        <p:sp>
          <p:nvSpPr>
            <p:cNvPr id="7" name="Rettangolo 6"/>
            <p:cNvSpPr/>
            <p:nvPr/>
          </p:nvSpPr>
          <p:spPr bwMode="auto">
            <a:xfrm>
              <a:off x="539552" y="5265264"/>
              <a:ext cx="1979948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it-IT" sz="1400" b="1" i="1" dirty="0">
                  <a:latin typeface="+mn-lt"/>
                  <a:cs typeface="Arial" charset="0"/>
                </a:rPr>
                <a:t>FONDO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it-IT" sz="1400" b="1" i="1" dirty="0">
                  <a:latin typeface="+mn-lt"/>
                  <a:cs typeface="Arial" charset="0"/>
                </a:rPr>
                <a:t> PERDUTO 30%</a:t>
              </a:r>
            </a:p>
          </p:txBody>
        </p:sp>
        <p:sp>
          <p:nvSpPr>
            <p:cNvPr id="8" name="Rettangolo 7"/>
            <p:cNvSpPr/>
            <p:nvPr/>
          </p:nvSpPr>
          <p:spPr bwMode="auto">
            <a:xfrm>
              <a:off x="2586186" y="5265264"/>
              <a:ext cx="4175834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it-IT" sz="1400" b="1" i="1" dirty="0">
                  <a:cs typeface="Arial" charset="0"/>
                </a:rPr>
                <a:t>FINANZIAMENTO ROTATIVO DECENNALE 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it-IT" sz="1400" b="1" i="1" dirty="0">
                  <a:cs typeface="Arial" charset="0"/>
                </a:rPr>
                <a:t>A TASSO ZERO 40%</a:t>
              </a:r>
            </a:p>
          </p:txBody>
        </p:sp>
        <p:sp>
          <p:nvSpPr>
            <p:cNvPr id="9" name="Rettangolo 8"/>
            <p:cNvSpPr/>
            <p:nvPr/>
          </p:nvSpPr>
          <p:spPr bwMode="auto">
            <a:xfrm>
              <a:off x="6814417" y="5265264"/>
              <a:ext cx="1979948" cy="540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it-IT" sz="1400" b="1" i="1" dirty="0">
                  <a:latin typeface="+mn-lt"/>
                  <a:cs typeface="Arial" charset="0"/>
                </a:rPr>
                <a:t>RISORSE </a:t>
              </a: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it-IT" sz="1400" b="1" i="1" dirty="0">
                  <a:latin typeface="+mn-lt"/>
                  <a:cs typeface="Arial" charset="0"/>
                </a:rPr>
                <a:t>PRIVATE 30%</a:t>
              </a:r>
            </a:p>
          </p:txBody>
        </p:sp>
      </p:grpSp>
      <p:sp>
        <p:nvSpPr>
          <p:cNvPr id="11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850" y="908050"/>
            <a:ext cx="8640763" cy="3384550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190500" indent="-190500" algn="just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endParaRPr lang="it-IT" sz="1200" kern="0" dirty="0">
              <a:solidFill>
                <a:srgbClr val="174783"/>
              </a:solidFill>
              <a:ea typeface="ＭＳ Ｐゴシック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81013" y="1071563"/>
            <a:ext cx="8326437" cy="3078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600" dirty="0">
                <a:latin typeface="+mn-lt"/>
              </a:rPr>
              <a:t>Il </a:t>
            </a:r>
            <a:r>
              <a:rPr lang="it-IT" sz="1600" b="1" dirty="0">
                <a:latin typeface="+mn-lt"/>
              </a:rPr>
              <a:t>Fondo FREE </a:t>
            </a:r>
            <a:r>
              <a:rPr lang="it-IT" sz="1600" dirty="0">
                <a:latin typeface="+mn-lt"/>
              </a:rPr>
              <a:t>è finanziato con fondi FESR - 2014-2020: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n-lt"/>
              </a:rPr>
              <a:t>ha una dotazione finanziaria iniziale di </a:t>
            </a:r>
            <a:r>
              <a:rPr lang="it-IT" sz="1600" b="1" dirty="0">
                <a:latin typeface="+mn-lt"/>
              </a:rPr>
              <a:t>43 Milioni di </a:t>
            </a:r>
            <a:r>
              <a:rPr lang="it-IT" sz="1600" b="1" dirty="0" smtClean="0">
                <a:latin typeface="+mn-lt"/>
              </a:rPr>
              <a:t>Euro </a:t>
            </a:r>
            <a:r>
              <a:rPr lang="it-IT" sz="1600" dirty="0" smtClean="0">
                <a:latin typeface="+mn-lt"/>
              </a:rPr>
              <a:t>(inizialmente);</a:t>
            </a:r>
            <a:endParaRPr lang="it-IT" sz="1600" dirty="0">
              <a:latin typeface="+mn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n-lt"/>
              </a:rPr>
              <a:t>è </a:t>
            </a:r>
            <a:r>
              <a:rPr lang="it-IT" sz="1600" b="1" dirty="0">
                <a:latin typeface="+mn-lt"/>
              </a:rPr>
              <a:t>destinato</a:t>
            </a:r>
            <a:r>
              <a:rPr lang="it-IT" sz="1600" dirty="0">
                <a:latin typeface="+mn-lt"/>
              </a:rPr>
              <a:t> in via esclusiva alla riqualificazione energetica degli </a:t>
            </a:r>
            <a:r>
              <a:rPr lang="it-IT" sz="1600" b="1" dirty="0">
                <a:latin typeface="+mn-lt"/>
              </a:rPr>
              <a:t>immobili di proprietà dei comuni della Lombardia </a:t>
            </a:r>
            <a:r>
              <a:rPr lang="it-IT" sz="1600" dirty="0">
                <a:latin typeface="+mn-lt"/>
              </a:rPr>
              <a:t>(il target principale sono le scuole);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latin typeface="+mn-lt"/>
              </a:rPr>
              <a:t>finanzia </a:t>
            </a:r>
            <a:r>
              <a:rPr lang="it-IT" sz="1600" dirty="0">
                <a:latin typeface="+mn-lt"/>
              </a:rPr>
              <a:t>progetti</a:t>
            </a:r>
            <a:r>
              <a:rPr lang="it-IT" sz="1600" b="1" dirty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che garantiscano una riduzione significativa dei consumi energetici (</a:t>
            </a:r>
            <a:r>
              <a:rPr lang="en-US" sz="1600" i="1" dirty="0">
                <a:latin typeface="+mn-lt"/>
              </a:rPr>
              <a:t>deep renovation</a:t>
            </a:r>
            <a:r>
              <a:rPr lang="it-IT" sz="1600" dirty="0">
                <a:latin typeface="+mn-lt"/>
              </a:rPr>
              <a:t>) con </a:t>
            </a:r>
            <a:r>
              <a:rPr lang="it-IT" sz="1600" b="1" dirty="0">
                <a:latin typeface="+mn-lt"/>
              </a:rPr>
              <a:t>interventi</a:t>
            </a:r>
            <a:r>
              <a:rPr lang="it-IT" sz="1600" dirty="0">
                <a:latin typeface="+mn-lt"/>
              </a:rPr>
              <a:t> </a:t>
            </a:r>
            <a:r>
              <a:rPr lang="it-IT" sz="1600" b="1" dirty="0">
                <a:latin typeface="+mn-lt"/>
              </a:rPr>
              <a:t>sul sistema edificio-impianto</a:t>
            </a:r>
            <a:r>
              <a:rPr lang="it-IT" sz="1600" dirty="0">
                <a:latin typeface="+mn-lt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n-lt"/>
              </a:rPr>
              <a:t>Il finanziamento può essere </a:t>
            </a:r>
            <a:r>
              <a:rPr lang="it-IT" sz="1600" b="1" dirty="0">
                <a:latin typeface="+mn-lt"/>
              </a:rPr>
              <a:t>erogato direttamente all’EE.LL</a:t>
            </a:r>
            <a:r>
              <a:rPr lang="it-IT" sz="1600" dirty="0">
                <a:latin typeface="+mn-lt"/>
              </a:rPr>
              <a:t>. </a:t>
            </a:r>
            <a:r>
              <a:rPr lang="it-IT" sz="1600" b="1" dirty="0">
                <a:latin typeface="+mn-lt"/>
              </a:rPr>
              <a:t>o</a:t>
            </a:r>
            <a:r>
              <a:rPr lang="it-IT" sz="1600" dirty="0">
                <a:latin typeface="+mn-lt"/>
              </a:rPr>
              <a:t> in alternativa </a:t>
            </a:r>
            <a:r>
              <a:rPr lang="it-IT" sz="1600" b="1" dirty="0">
                <a:latin typeface="+mn-lt"/>
              </a:rPr>
              <a:t>a un soggetto privato </a:t>
            </a:r>
            <a:r>
              <a:rPr lang="it-IT" sz="1600" dirty="0">
                <a:latin typeface="+mn-lt"/>
              </a:rPr>
              <a:t>da selezionare mediante gara (</a:t>
            </a:r>
            <a:r>
              <a:rPr lang="it-IT" sz="1600" b="1" dirty="0">
                <a:latin typeface="+mn-lt"/>
              </a:rPr>
              <a:t>Modello ESCo</a:t>
            </a:r>
            <a:r>
              <a:rPr lang="it-IT" sz="1600" dirty="0">
                <a:latin typeface="+mn-lt"/>
              </a:rPr>
              <a:t>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n-lt"/>
              </a:rPr>
              <a:t>E’ strutturato in modo da favorire una </a:t>
            </a:r>
            <a:r>
              <a:rPr lang="it-IT" sz="1600" b="1" dirty="0">
                <a:latin typeface="+mn-lt"/>
              </a:rPr>
              <a:t>leva sul capitale privato.</a:t>
            </a:r>
          </a:p>
        </p:txBody>
      </p:sp>
      <p:cxnSp>
        <p:nvCxnSpPr>
          <p:cNvPr id="15365" name="Straight Connector 1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593725" y="5030788"/>
            <a:ext cx="8101013" cy="0"/>
          </a:xfrm>
          <a:prstGeom prst="line">
            <a:avLst/>
          </a:prstGeom>
          <a:noFill/>
          <a:ln w="28575" algn="ctr">
            <a:solidFill>
              <a:srgbClr val="1747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IsoclesTriangle"/>
          <p:cNvSpPr/>
          <p:nvPr>
            <p:custDataLst>
              <p:tags r:id="rId3"/>
            </p:custDataLst>
          </p:nvPr>
        </p:nvSpPr>
        <p:spPr>
          <a:xfrm rot="10800000">
            <a:off x="4462463" y="5010150"/>
            <a:ext cx="361950" cy="155575"/>
          </a:xfrm>
          <a:prstGeom prst="triangle">
            <a:avLst/>
          </a:prstGeom>
          <a:solidFill>
            <a:srgbClr val="FFFFFF">
              <a:lumMod val="50000"/>
            </a:srgbClr>
          </a:solidFill>
          <a:ln w="222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7" name="CasellaDiTesto 18"/>
          <p:cNvSpPr txBox="1">
            <a:spLocks noChangeArrowheads="1"/>
          </p:cNvSpPr>
          <p:nvPr/>
        </p:nvSpPr>
        <p:spPr bwMode="auto">
          <a:xfrm>
            <a:off x="3057525" y="4437063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00"/>
                </a:solidFill>
                <a:ea typeface="MS PGothic" pitchFamily="34" charset="-128"/>
              </a:rPr>
              <a:t>Struttura del finanziamento</a:t>
            </a:r>
          </a:p>
        </p:txBody>
      </p:sp>
      <p:pic>
        <p:nvPicPr>
          <p:cNvPr id="15368" name="Picture 2" descr="http://www.agenziaimmobiliaregt.it/images/fotoca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052513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itolo 1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88566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LA LINEA DI FINANZIAMENTO PER GLI EDIFICI PUBBLICI</a:t>
            </a:r>
          </a:p>
        </p:txBody>
      </p:sp>
    </p:spTree>
    <p:extLst>
      <p:ext uri="{BB962C8B-B14F-4D97-AF65-F5344CB8AC3E}">
        <p14:creationId xmlns:p14="http://schemas.microsoft.com/office/powerpoint/2010/main" val="1206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LA LINEA DI FINANZIAMENTO PER GLI EDIFICI PUBBLICI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3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6299" y="722643"/>
            <a:ext cx="8208149" cy="1098491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190500" indent="-190500" eaLnBrk="0" hangingPunct="0">
              <a:spcBef>
                <a:spcPct val="20000"/>
              </a:spcBef>
              <a:tabLst>
                <a:tab pos="622300" algn="l"/>
                <a:tab pos="2400300" algn="l"/>
              </a:tabLst>
              <a:defRPr/>
            </a:pPr>
            <a:endParaRPr lang="it-IT" sz="1200" kern="0" dirty="0">
              <a:solidFill>
                <a:srgbClr val="174783"/>
              </a:solidFill>
              <a:ea typeface="ＭＳ Ｐゴシック"/>
              <a:cs typeface="Arial" pitchFamily="34" charset="0"/>
            </a:endParaRPr>
          </a:p>
          <a:p>
            <a:pPr marL="190500" indent="-190500" eaLnBrk="0" hangingPunct="0">
              <a:spcBef>
                <a:spcPct val="20000"/>
              </a:spcBef>
              <a:buFont typeface="Wingdings" pitchFamily="2" charset="2"/>
              <a:buChar char="n"/>
              <a:tabLst>
                <a:tab pos="622300" algn="l"/>
                <a:tab pos="2400300" algn="l"/>
              </a:tabLst>
              <a:defRPr/>
            </a:pPr>
            <a:endParaRPr lang="it-IT" sz="1200" kern="0" dirty="0">
              <a:solidFill>
                <a:srgbClr val="174783"/>
              </a:solidFill>
              <a:ea typeface="ＭＳ Ｐゴシック"/>
              <a:cs typeface="Arial" pitchFamily="34" charset="0"/>
            </a:endParaRPr>
          </a:p>
          <a:p>
            <a:pPr marL="190500" indent="-190500" eaLnBrk="0" hangingPunct="0">
              <a:spcBef>
                <a:spcPct val="20000"/>
              </a:spcBef>
              <a:buFont typeface="Wingdings" pitchFamily="2" charset="2"/>
              <a:buChar char="n"/>
              <a:tabLst>
                <a:tab pos="622300" algn="l"/>
                <a:tab pos="2400300" algn="l"/>
              </a:tabLst>
              <a:defRPr/>
            </a:pPr>
            <a:endParaRPr lang="it-IT" sz="1200" kern="0" dirty="0">
              <a:solidFill>
                <a:srgbClr val="174783"/>
              </a:solidFill>
              <a:ea typeface="ＭＳ Ｐゴシック"/>
              <a:cs typeface="Arial" pitchFamily="34" charset="0"/>
            </a:endParaRPr>
          </a:p>
          <a:p>
            <a:pPr marL="190500" indent="-190500" eaLnBrk="0" hangingPunct="0">
              <a:spcBef>
                <a:spcPct val="20000"/>
              </a:spcBef>
              <a:buFont typeface="Wingdings" pitchFamily="2" charset="2"/>
              <a:buChar char="n"/>
              <a:tabLst>
                <a:tab pos="622300" algn="l"/>
                <a:tab pos="2400300" algn="l"/>
              </a:tabLst>
              <a:defRPr/>
            </a:pPr>
            <a:endParaRPr lang="it-IT" sz="1200" kern="0" dirty="0">
              <a:solidFill>
                <a:srgbClr val="174783"/>
              </a:solidFill>
              <a:ea typeface="ＭＳ Ｐゴシック"/>
              <a:cs typeface="Arial" pitchFamily="34" charset="0"/>
            </a:endParaRPr>
          </a:p>
          <a:p>
            <a:pPr marL="190500" indent="-190500" eaLnBrk="0" hangingPunct="0">
              <a:spcBef>
                <a:spcPct val="20000"/>
              </a:spcBef>
              <a:buFont typeface="Wingdings" pitchFamily="2" charset="2"/>
              <a:buChar char="n"/>
              <a:tabLst>
                <a:tab pos="622300" algn="l"/>
                <a:tab pos="2400300" algn="l"/>
              </a:tabLst>
              <a:defRPr/>
            </a:pPr>
            <a:endParaRPr lang="it-IT" sz="1200" kern="0" dirty="0">
              <a:solidFill>
                <a:srgbClr val="174783"/>
              </a:solidFill>
              <a:ea typeface="ＭＳ Ｐゴシック"/>
              <a:cs typeface="Arial" pitchFamily="34" charset="0"/>
            </a:endParaRPr>
          </a:p>
          <a:p>
            <a:pPr marL="190500" indent="-190500" eaLnBrk="0" hangingPunct="0">
              <a:spcBef>
                <a:spcPct val="20000"/>
              </a:spcBef>
              <a:buFont typeface="Wingdings" pitchFamily="2" charset="2"/>
              <a:buChar char="n"/>
              <a:tabLst>
                <a:tab pos="622300" algn="l"/>
                <a:tab pos="2400300" algn="l"/>
              </a:tabLst>
              <a:defRPr/>
            </a:pPr>
            <a:endParaRPr lang="it-IT" sz="1200" kern="0" dirty="0">
              <a:solidFill>
                <a:srgbClr val="174783"/>
              </a:solidFill>
              <a:ea typeface="ＭＳ Ｐゴシック"/>
              <a:cs typeface="Arial" pitchFamily="34" charset="0"/>
            </a:endParaRPr>
          </a:p>
          <a:p>
            <a:pPr marL="190500" indent="-190500" eaLnBrk="0" hangingPunct="0">
              <a:spcBef>
                <a:spcPct val="20000"/>
              </a:spcBef>
              <a:buFont typeface="Wingdings" pitchFamily="2" charset="2"/>
              <a:buChar char="n"/>
              <a:tabLst>
                <a:tab pos="622300" algn="l"/>
                <a:tab pos="2400300" algn="l"/>
              </a:tabLst>
              <a:defRPr/>
            </a:pPr>
            <a:endParaRPr lang="it-IT" sz="1200" kern="0" dirty="0">
              <a:solidFill>
                <a:srgbClr val="174783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4" name="Rettangolo 5"/>
          <p:cNvSpPr>
            <a:spLocks noChangeArrowheads="1"/>
          </p:cNvSpPr>
          <p:nvPr/>
        </p:nvSpPr>
        <p:spPr bwMode="auto">
          <a:xfrm>
            <a:off x="540516" y="824856"/>
            <a:ext cx="7919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prstClr val="black"/>
                </a:solidFill>
              </a:rPr>
              <a:t>Il processo di erogazione delle risorse è strutturato </a:t>
            </a:r>
            <a:r>
              <a:rPr lang="it-IT" sz="1600" dirty="0" smtClean="0">
                <a:solidFill>
                  <a:prstClr val="black"/>
                </a:solidFill>
              </a:rPr>
              <a:t>nell’ipotesi </a:t>
            </a:r>
            <a:r>
              <a:rPr lang="it-IT" sz="1600" dirty="0">
                <a:solidFill>
                  <a:prstClr val="black"/>
                </a:solidFill>
              </a:rPr>
              <a:t>che la </a:t>
            </a:r>
            <a:r>
              <a:rPr lang="it-IT" sz="1600" dirty="0" smtClean="0">
                <a:solidFill>
                  <a:prstClr val="black"/>
                </a:solidFill>
              </a:rPr>
              <a:t>richiesta di finanziamento sia in favore della Pubblica </a:t>
            </a:r>
            <a:r>
              <a:rPr lang="it-IT" sz="1600" dirty="0">
                <a:solidFill>
                  <a:prstClr val="black"/>
                </a:solidFill>
              </a:rPr>
              <a:t>Amministrazione o </a:t>
            </a:r>
            <a:r>
              <a:rPr lang="it-IT" sz="1600" dirty="0" smtClean="0">
                <a:solidFill>
                  <a:prstClr val="black"/>
                </a:solidFill>
              </a:rPr>
              <a:t>di soggetti </a:t>
            </a:r>
            <a:r>
              <a:rPr lang="it-IT" sz="1600" dirty="0">
                <a:solidFill>
                  <a:prstClr val="black"/>
                </a:solidFill>
              </a:rPr>
              <a:t>privati </a:t>
            </a:r>
            <a:r>
              <a:rPr lang="it-IT" sz="1600" dirty="0" smtClean="0">
                <a:solidFill>
                  <a:prstClr val="black"/>
                </a:solidFill>
              </a:rPr>
              <a:t>aggiudicatari di gare ad evidenza pubblica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5" name="Rectangle 17"/>
          <p:cNvSpPr/>
          <p:nvPr>
            <p:custDataLst>
              <p:tags r:id="rId2"/>
            </p:custDataLst>
          </p:nvPr>
        </p:nvSpPr>
        <p:spPr>
          <a:xfrm>
            <a:off x="421422" y="1937721"/>
            <a:ext cx="3877200" cy="4248000"/>
          </a:xfrm>
          <a:prstGeom prst="rect">
            <a:avLst/>
          </a:prstGeom>
          <a:gradFill>
            <a:gsLst>
              <a:gs pos="38000">
                <a:schemeClr val="accent5">
                  <a:lumMod val="20000"/>
                  <a:lumOff val="80000"/>
                </a:schemeClr>
              </a:gs>
              <a:gs pos="37000">
                <a:schemeClr val="accent5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21422" y="2715068"/>
            <a:ext cx="388661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81000" indent="-28575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</a:rPr>
              <a:t>La PA </a:t>
            </a:r>
            <a:r>
              <a:rPr lang="it-IT" sz="1600" dirty="0" smtClean="0">
                <a:solidFill>
                  <a:prstClr val="black"/>
                </a:solidFill>
              </a:rPr>
              <a:t>pubblica </a:t>
            </a:r>
            <a:r>
              <a:rPr lang="it-IT" sz="1600" dirty="0">
                <a:solidFill>
                  <a:prstClr val="black"/>
                </a:solidFill>
              </a:rPr>
              <a:t>un bando di gara per individuare un soggetto </a:t>
            </a:r>
            <a:r>
              <a:rPr lang="it-IT" sz="1600" dirty="0" smtClean="0">
                <a:solidFill>
                  <a:prstClr val="black"/>
                </a:solidFill>
              </a:rPr>
              <a:t>privato che realizzi i lavori e gestisca le opere</a:t>
            </a:r>
            <a:endParaRPr lang="it-IT" sz="1600" dirty="0">
              <a:solidFill>
                <a:prstClr val="black"/>
              </a:solidFill>
            </a:endParaRPr>
          </a:p>
          <a:p>
            <a:pPr marL="381000" indent="-28575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</a:rPr>
              <a:t>E’ previsto l’utilizzo di un Energy </a:t>
            </a:r>
            <a:r>
              <a:rPr lang="it-IT" sz="1600" dirty="0" err="1">
                <a:solidFill>
                  <a:prstClr val="black"/>
                </a:solidFill>
              </a:rPr>
              <a:t>Performace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Contract</a:t>
            </a:r>
            <a:r>
              <a:rPr lang="it-IT" sz="1600" dirty="0">
                <a:solidFill>
                  <a:prstClr val="black"/>
                </a:solidFill>
              </a:rPr>
              <a:t> (EPC)</a:t>
            </a:r>
          </a:p>
          <a:p>
            <a:pPr marL="381000" indent="-28575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</a:rPr>
              <a:t>Il </a:t>
            </a:r>
            <a:r>
              <a:rPr lang="it-IT" sz="1600" dirty="0" err="1">
                <a:solidFill>
                  <a:prstClr val="black"/>
                </a:solidFill>
              </a:rPr>
              <a:t>payback</a:t>
            </a:r>
            <a:r>
              <a:rPr lang="it-IT" sz="1600" dirty="0">
                <a:solidFill>
                  <a:prstClr val="black"/>
                </a:solidFill>
              </a:rPr>
              <a:t> dell’investimento è misurato attraverso il calcolo dei risparmi ottenuti a seguito dell'intervento di riqualificazione energetica</a:t>
            </a:r>
          </a:p>
          <a:p>
            <a:pPr marL="381000" indent="-28575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</a:rPr>
              <a:t>Permette di rispettare i vincoli del Patto di stabilità consentendo di spostare gli investimenti sul soggetto privato</a:t>
            </a: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40018" y="2031699"/>
            <a:ext cx="3571858" cy="5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</a:rPr>
              <a:t>Investimento </a:t>
            </a:r>
            <a:r>
              <a:rPr lang="it-IT" b="1" dirty="0" smtClean="0">
                <a:solidFill>
                  <a:prstClr val="black"/>
                </a:solidFill>
              </a:rPr>
              <a:t>di un privato </a:t>
            </a:r>
            <a:r>
              <a:rPr lang="it-IT" b="1" dirty="0">
                <a:solidFill>
                  <a:prstClr val="black"/>
                </a:solidFill>
              </a:rPr>
              <a:t>aggiudicatario (PPP)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15"/>
          <p:cNvCxnSpPr/>
          <p:nvPr>
            <p:custDataLst>
              <p:tags r:id="rId5"/>
            </p:custDataLst>
          </p:nvPr>
        </p:nvCxnSpPr>
        <p:spPr>
          <a:xfrm>
            <a:off x="430833" y="2708920"/>
            <a:ext cx="3877200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9" name="Rectangle 16"/>
          <p:cNvSpPr/>
          <p:nvPr>
            <p:custDataLst>
              <p:tags r:id="rId6"/>
            </p:custDataLst>
          </p:nvPr>
        </p:nvSpPr>
        <p:spPr>
          <a:xfrm>
            <a:off x="4687151" y="1937721"/>
            <a:ext cx="3875314" cy="42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5172561" y="2052965"/>
            <a:ext cx="2894818" cy="5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</a:rPr>
              <a:t>Investimento della PA</a:t>
            </a:r>
          </a:p>
          <a:p>
            <a:pPr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black"/>
                </a:solidFill>
              </a:rPr>
              <a:t>(appalto tradizionale)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4815817" y="2832032"/>
            <a:ext cx="356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381000" indent="-28575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600" dirty="0">
                <a:solidFill>
                  <a:prstClr val="black"/>
                </a:solidFill>
              </a:rPr>
              <a:t>La PA pubblica un bando di gara per individuare un soggetto </a:t>
            </a:r>
            <a:r>
              <a:rPr lang="it-IT" sz="1600" dirty="0" smtClean="0">
                <a:solidFill>
                  <a:prstClr val="black"/>
                </a:solidFill>
              </a:rPr>
              <a:t>privato che svolga solo i lavori</a:t>
            </a:r>
          </a:p>
          <a:p>
            <a:pPr marL="381000" indent="-28575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600" dirty="0" smtClean="0">
                <a:solidFill>
                  <a:prstClr val="black"/>
                </a:solidFill>
              </a:rPr>
              <a:t>Modalità tradizionale di realizzazione degli investimenti della Pubblica Amministrazione</a:t>
            </a:r>
          </a:p>
        </p:txBody>
      </p:sp>
      <p:cxnSp>
        <p:nvCxnSpPr>
          <p:cNvPr id="12" name="Straight Connector 15"/>
          <p:cNvCxnSpPr/>
          <p:nvPr>
            <p:custDataLst>
              <p:tags r:id="rId9"/>
            </p:custDataLst>
          </p:nvPr>
        </p:nvCxnSpPr>
        <p:spPr>
          <a:xfrm>
            <a:off x="4687150" y="2708920"/>
            <a:ext cx="3877200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006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79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2400" smtClean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FREE -  CRITERI DI SELEZIONE (GRADUATORIA)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897146"/>
            <a:ext cx="8424936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EFFICACIA INTERVENTO (RAPPORTO COSTI-RISPARMI)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PRODUZIONE DI ENERGIA DA </a:t>
            </a:r>
            <a:r>
              <a:rPr lang="it-IT" sz="2000" dirty="0" smtClean="0"/>
              <a:t>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PERFORMANCE RISPETTO AI REQUISITI MINIMI RICHIESTI (% RIDUZIONE FABBISOGNO ENERGETICO)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CLASSE ENERGETICA DI PARTENZA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SISTEMI AUTOMATICI DI RILEVAZIONE DEI CONSUMI VISUALIZZABILI ALL’UTENZA (VALORE ESEMPLARE)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ARCHITETTURA BIO-ECOLOGICA</a:t>
            </a:r>
          </a:p>
          <a:p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ADESIONE AL PATTO DEI SINDACI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746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2644796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r>
              <a:rPr lang="it-IT" altLang="it-IT" sz="2400" dirty="0" smtClean="0">
                <a:solidFill>
                  <a:srgbClr val="006600"/>
                </a:solidFill>
                <a:latin typeface="Calibri" pitchFamily="34" charset="0"/>
                <a:ea typeface="MS PGothic"/>
                <a:cs typeface="MS PGothic"/>
              </a:rPr>
              <a:t>Grazie per l’attenzione</a:t>
            </a:r>
            <a:endParaRPr lang="it-IT" sz="2400" dirty="0">
              <a:solidFill>
                <a:srgbClr val="006600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3" name="Rettangolo 1"/>
          <p:cNvSpPr>
            <a:spLocks noChangeArrowheads="1"/>
          </p:cNvSpPr>
          <p:nvPr/>
        </p:nvSpPr>
        <p:spPr bwMode="auto">
          <a:xfrm>
            <a:off x="70644" y="1581952"/>
            <a:ext cx="900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006600"/>
                </a:solidFill>
              </a:rPr>
              <a:t>Il PEAR: priorità efficienza e risparmio energetico in edilizia</a:t>
            </a:r>
          </a:p>
        </p:txBody>
      </p:sp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70644" y="5238073"/>
            <a:ext cx="89281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it-IT" altLang="it-IT" sz="1200" dirty="0">
              <a:solidFill>
                <a:srgbClr val="008000"/>
              </a:solidFill>
              <a:latin typeface="Helvetica Light"/>
              <a:ea typeface="Helvetica Light"/>
              <a:cs typeface="Helvetica Light"/>
            </a:endParaRPr>
          </a:p>
          <a:p>
            <a:pPr algn="ctr"/>
            <a:r>
              <a:rPr lang="it-IT" altLang="it-IT" sz="1600" dirty="0" smtClean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2 ottobre </a:t>
            </a:r>
            <a:r>
              <a:rPr lang="it-IT" altLang="it-IT" sz="1600" dirty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2015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0644" y="3766314"/>
            <a:ext cx="8928100" cy="9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it-IT" altLang="it-IT" sz="1200" dirty="0">
              <a:solidFill>
                <a:srgbClr val="008000"/>
              </a:solidFill>
              <a:latin typeface="Helvetica Light"/>
              <a:ea typeface="Helvetica Light"/>
              <a:cs typeface="Helvetica Light"/>
            </a:endParaRPr>
          </a:p>
          <a:p>
            <a:pPr algn="ctr"/>
            <a:r>
              <a:rPr lang="it-IT" altLang="it-IT" sz="1600" dirty="0" smtClean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Dino De Simone</a:t>
            </a:r>
          </a:p>
          <a:p>
            <a:pPr algn="ctr"/>
            <a:r>
              <a:rPr lang="it-IT" altLang="it-IT" sz="1600" dirty="0" smtClean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Divisione Energia ILSPA</a:t>
            </a:r>
            <a:endParaRPr lang="it-IT" altLang="it-IT" sz="1600" dirty="0">
              <a:solidFill>
                <a:srgbClr val="008000"/>
              </a:solidFill>
              <a:latin typeface="Helvetica Light"/>
              <a:ea typeface="Helvetica Light"/>
              <a:cs typeface="Helvetica Light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748146" y="2308942"/>
            <a:ext cx="7647709" cy="23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00644" y="1370792"/>
            <a:ext cx="7742712" cy="35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4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3360717" y="1166937"/>
            <a:ext cx="2992566" cy="10168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buFontTx/>
              <a:buChar char="-"/>
              <a:defRPr/>
            </a:pPr>
            <a:r>
              <a:rPr lang="it-IT" sz="5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5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tep</a:t>
            </a:r>
            <a:endParaRPr lang="it-IT" sz="5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0" y="1242661"/>
            <a:ext cx="1285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50" y="98126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075008" y="2354419"/>
            <a:ext cx="7247965" cy="1200329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woPt" dir="t">
                <a:rot lat="0" lon="0" rev="0"/>
              </a:lightRig>
            </a:scene3d>
            <a:sp3d extrusionH="57150" contourW="19050" prstMaterial="matte">
              <a:bevelT w="38100" h="38100"/>
              <a:bevelB w="38100" h="38100"/>
              <a:extrusionClr>
                <a:srgbClr val="FFFF00"/>
              </a:extrusionClr>
              <a:contourClr>
                <a:schemeClr val="tx2"/>
              </a:contourClr>
            </a:sp3d>
          </a:bodyPr>
          <a:lstStyle/>
          <a:p>
            <a:pPr algn="ctr">
              <a:defRPr/>
            </a:pPr>
            <a:r>
              <a:rPr lang="it-IT" sz="2800" i="1" cap="small" dirty="0"/>
              <a:t>RIDUZIONE DEI CONSUMI DA FONTE FOSSILE </a:t>
            </a:r>
            <a:br>
              <a:rPr lang="it-IT" sz="2800" i="1" cap="small" dirty="0"/>
            </a:br>
            <a:r>
              <a:rPr lang="it-IT" sz="2800" i="1" cap="small" dirty="0"/>
              <a:t>= </a:t>
            </a:r>
            <a:r>
              <a:rPr lang="it-IT" sz="4000" i="1" cap="small" dirty="0">
                <a:solidFill>
                  <a:schemeClr val="accent1"/>
                </a:solidFill>
              </a:rPr>
              <a:t>-</a:t>
            </a:r>
            <a:r>
              <a:rPr lang="it-IT" sz="2800" i="1" cap="small" dirty="0">
                <a:solidFill>
                  <a:schemeClr val="accent1"/>
                </a:solidFill>
              </a:rPr>
              <a:t> </a:t>
            </a:r>
            <a:r>
              <a:rPr lang="it-IT" sz="4400" i="1" cap="small" dirty="0">
                <a:solidFill>
                  <a:schemeClr val="accent1"/>
                </a:solidFill>
              </a:rPr>
              <a:t>CO</a:t>
            </a:r>
            <a:r>
              <a:rPr lang="it-IT" sz="4400" i="1" cap="small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1270" name="Titolo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 smtClean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L’OBIETTIVO DEL PEAR</a:t>
            </a:r>
            <a:endParaRPr lang="it-IT" altLang="it-IT" sz="2400" dirty="0">
              <a:solidFill>
                <a:srgbClr val="002060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789" y="3663500"/>
            <a:ext cx="1214437" cy="2211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/>
              <a:t>CIVILE </a:t>
            </a:r>
            <a:r>
              <a:rPr lang="it-IT" sz="1600" dirty="0"/>
              <a:t>(EDILIZIA RESIDENZIA-LE, </a:t>
            </a:r>
          </a:p>
          <a:p>
            <a:pPr algn="ctr">
              <a:defRPr/>
            </a:pPr>
            <a:r>
              <a:rPr lang="it-IT" sz="1600" dirty="0"/>
              <a:t> TERZIARIO)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63713" y="3663500"/>
            <a:ext cx="1214437" cy="2211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/>
              <a:t>INDUSTRIA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132138" y="3692075"/>
            <a:ext cx="1214437" cy="2212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/>
              <a:t>TRASPORTI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427538" y="3709538"/>
            <a:ext cx="1214437" cy="22113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/>
              <a:t>AGRICOLTU-RA</a:t>
            </a:r>
          </a:p>
        </p:txBody>
      </p:sp>
      <p:sp>
        <p:nvSpPr>
          <p:cNvPr id="3" name="Freccia a sinistra 2"/>
          <p:cNvSpPr/>
          <p:nvPr/>
        </p:nvSpPr>
        <p:spPr>
          <a:xfrm>
            <a:off x="5641975" y="3663500"/>
            <a:ext cx="3349753" cy="2257425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Necessaria la compartecipazione di tutti i settori interessati</a:t>
            </a:r>
          </a:p>
        </p:txBody>
      </p:sp>
    </p:spTree>
    <p:extLst>
      <p:ext uri="{BB962C8B-B14F-4D97-AF65-F5344CB8AC3E}">
        <p14:creationId xmlns:p14="http://schemas.microsoft.com/office/powerpoint/2010/main" val="41104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IL BURDEN SHARING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grpSp>
        <p:nvGrpSpPr>
          <p:cNvPr id="16" name="Gruppo 30"/>
          <p:cNvGrpSpPr/>
          <p:nvPr/>
        </p:nvGrpSpPr>
        <p:grpSpPr>
          <a:xfrm>
            <a:off x="381000" y="770712"/>
            <a:ext cx="8382000" cy="3200400"/>
            <a:chOff x="381000" y="1524000"/>
            <a:chExt cx="8382000" cy="3200400"/>
          </a:xfrm>
        </p:grpSpPr>
        <p:sp>
          <p:nvSpPr>
            <p:cNvPr id="18" name="Rettangolo arrotondato 17"/>
            <p:cNvSpPr/>
            <p:nvPr/>
          </p:nvSpPr>
          <p:spPr>
            <a:xfrm>
              <a:off x="381000" y="2362200"/>
              <a:ext cx="2286000" cy="838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% quota regionale dei consumi di energia coperti da FER </a:t>
              </a:r>
              <a:endParaRPr lang="it-IT" sz="16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514600" y="2168604"/>
              <a:ext cx="76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6600" b="1" dirty="0" smtClean="0">
                  <a:solidFill>
                    <a:srgbClr val="356713"/>
                  </a:solidFill>
                  <a:latin typeface="Calibri" pitchFamily="34" charset="0"/>
                </a:rPr>
                <a:t>=</a:t>
              </a:r>
              <a:endParaRPr lang="it-IT" sz="6600" b="1" dirty="0">
                <a:solidFill>
                  <a:srgbClr val="356713"/>
                </a:solidFill>
                <a:latin typeface="Calibri" pitchFamily="34" charset="0"/>
              </a:endParaRPr>
            </a:p>
          </p:txBody>
        </p:sp>
        <p:grpSp>
          <p:nvGrpSpPr>
            <p:cNvPr id="20" name="Gruppo 477"/>
            <p:cNvGrpSpPr/>
            <p:nvPr/>
          </p:nvGrpSpPr>
          <p:grpSpPr>
            <a:xfrm>
              <a:off x="3200400" y="1524000"/>
              <a:ext cx="5562600" cy="1066800"/>
              <a:chOff x="3200400" y="1676400"/>
              <a:chExt cx="5334000" cy="1066800"/>
            </a:xfrm>
          </p:grpSpPr>
          <p:sp>
            <p:nvSpPr>
              <p:cNvPr id="31" name="Rettangolo arrotondato 30"/>
              <p:cNvSpPr/>
              <p:nvPr/>
            </p:nvSpPr>
            <p:spPr>
              <a:xfrm>
                <a:off x="3200400" y="1676400"/>
                <a:ext cx="5334000" cy="1066800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cap="small" dirty="0" smtClean="0">
                    <a:solidFill>
                      <a:srgbClr val="008000"/>
                    </a:solidFill>
                    <a:latin typeface="Calibri" pitchFamily="34" charset="0"/>
                  </a:rPr>
                  <a:t>Consumi di energia rinnovabile</a:t>
                </a:r>
              </a:p>
              <a:p>
                <a:pPr algn="ctr"/>
                <a:endParaRPr lang="it-IT" sz="1600" dirty="0" smtClean="0">
                  <a:solidFill>
                    <a:srgbClr val="008000"/>
                  </a:solidFill>
                  <a:latin typeface="Calibri" pitchFamily="34" charset="0"/>
                </a:endParaRPr>
              </a:p>
              <a:p>
                <a:pPr algn="ctr"/>
                <a:endParaRPr lang="it-IT" sz="1600" dirty="0" smtClean="0">
                  <a:solidFill>
                    <a:srgbClr val="008000"/>
                  </a:solidFill>
                  <a:latin typeface="Calibri" pitchFamily="34" charset="0"/>
                </a:endParaRPr>
              </a:p>
              <a:p>
                <a:pPr algn="ctr"/>
                <a:endParaRPr lang="it-IT" sz="1600" dirty="0" smtClean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Rettangolo arrotondato 31"/>
              <p:cNvSpPr/>
              <p:nvPr/>
            </p:nvSpPr>
            <p:spPr>
              <a:xfrm>
                <a:off x="3276600" y="2057400"/>
                <a:ext cx="1676400" cy="5334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rgbClr val="002060"/>
                    </a:solidFill>
                    <a:latin typeface="Calibri" pitchFamily="34" charset="0"/>
                  </a:rPr>
                  <a:t>FER Elettriche</a:t>
                </a:r>
                <a:endParaRPr lang="it-IT" sz="1600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Rettangolo arrotondato 32"/>
              <p:cNvSpPr/>
              <p:nvPr/>
            </p:nvSpPr>
            <p:spPr>
              <a:xfrm>
                <a:off x="6781800" y="2057400"/>
                <a:ext cx="1676400" cy="5334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rgbClr val="002060"/>
                    </a:solidFill>
                    <a:latin typeface="Calibri" pitchFamily="34" charset="0"/>
                  </a:rPr>
                  <a:t>FER Trasporti</a:t>
                </a:r>
                <a:endParaRPr lang="it-IT" sz="1600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Rettangolo arrotondato 33"/>
              <p:cNvSpPr/>
              <p:nvPr/>
            </p:nvSpPr>
            <p:spPr>
              <a:xfrm>
                <a:off x="5029200" y="2057400"/>
                <a:ext cx="1676400" cy="5334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  <a:latin typeface="Calibri" pitchFamily="34" charset="0"/>
                  </a:rPr>
                  <a:t>FER Termiche</a:t>
                </a:r>
                <a:endParaRPr lang="it-IT" sz="16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21" name="Connettore 1 20"/>
            <p:cNvCxnSpPr/>
            <p:nvPr/>
          </p:nvCxnSpPr>
          <p:spPr>
            <a:xfrm>
              <a:off x="3238500" y="2755900"/>
              <a:ext cx="54864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o 480"/>
            <p:cNvGrpSpPr/>
            <p:nvPr/>
          </p:nvGrpSpPr>
          <p:grpSpPr>
            <a:xfrm>
              <a:off x="3200400" y="2959100"/>
              <a:ext cx="5562600" cy="1066800"/>
              <a:chOff x="3200400" y="1676400"/>
              <a:chExt cx="5334000" cy="1066800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3200400" y="1676400"/>
                <a:ext cx="5334000" cy="106680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cap="small" dirty="0" smtClean="0">
                    <a:solidFill>
                      <a:srgbClr val="C00000"/>
                    </a:solidFill>
                    <a:latin typeface="Calibri" pitchFamily="34" charset="0"/>
                  </a:rPr>
                  <a:t>Consumi finali lordi</a:t>
                </a:r>
              </a:p>
              <a:p>
                <a:pPr algn="ctr"/>
                <a:endParaRPr lang="it-IT" sz="1600" dirty="0" smtClean="0">
                  <a:solidFill>
                    <a:srgbClr val="008000"/>
                  </a:solidFill>
                  <a:latin typeface="Calibri" pitchFamily="34" charset="0"/>
                </a:endParaRPr>
              </a:p>
              <a:p>
                <a:pPr algn="ctr"/>
                <a:endParaRPr lang="it-IT" sz="1600" dirty="0" smtClean="0">
                  <a:solidFill>
                    <a:srgbClr val="008000"/>
                  </a:solidFill>
                  <a:latin typeface="Calibri" pitchFamily="34" charset="0"/>
                </a:endParaRPr>
              </a:p>
              <a:p>
                <a:pPr algn="ctr"/>
                <a:endParaRPr lang="it-IT" sz="1600" dirty="0" smtClean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Rettangolo arrotondato 27"/>
              <p:cNvSpPr/>
              <p:nvPr/>
            </p:nvSpPr>
            <p:spPr>
              <a:xfrm>
                <a:off x="3276600" y="2057400"/>
                <a:ext cx="1676400" cy="5334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rgbClr val="002060"/>
                    </a:solidFill>
                    <a:latin typeface="Calibri" pitchFamily="34" charset="0"/>
                  </a:rPr>
                  <a:t>Consumi elettrici</a:t>
                </a:r>
                <a:endParaRPr lang="it-IT" sz="1600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Rettangolo arrotondato 28"/>
              <p:cNvSpPr/>
              <p:nvPr/>
            </p:nvSpPr>
            <p:spPr>
              <a:xfrm>
                <a:off x="6781800" y="2057400"/>
                <a:ext cx="1676400" cy="5334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rgbClr val="002060"/>
                    </a:solidFill>
                    <a:latin typeface="Calibri" pitchFamily="34" charset="0"/>
                  </a:rPr>
                  <a:t>Consumi trasporti</a:t>
                </a:r>
                <a:endParaRPr lang="it-IT" sz="1600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Rettangolo arrotondato 29"/>
              <p:cNvSpPr/>
              <p:nvPr/>
            </p:nvSpPr>
            <p:spPr>
              <a:xfrm>
                <a:off x="5029200" y="2057400"/>
                <a:ext cx="1676400" cy="5334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  <a:latin typeface="Calibri" pitchFamily="34" charset="0"/>
                  </a:rPr>
                  <a:t>Consumi termici</a:t>
                </a:r>
                <a:endParaRPr lang="it-IT" sz="16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3" name="CasellaDiTesto 22"/>
            <p:cNvSpPr txBox="1"/>
            <p:nvPr/>
          </p:nvSpPr>
          <p:spPr>
            <a:xfrm>
              <a:off x="609600" y="4326575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 smtClean="0">
                  <a:latin typeface="Calibri" pitchFamily="34" charset="0"/>
                </a:rPr>
                <a:t>Calcolo del valore di partenza</a:t>
              </a:r>
              <a:endParaRPr lang="it-IT" sz="1400" dirty="0">
                <a:latin typeface="Calibri" pitchFamily="34" charset="0"/>
              </a:endParaRP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3429000" y="4191000"/>
              <a:ext cx="1524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  <a:t>Media 2006 – 2010</a:t>
              </a:r>
              <a:b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  <a:t>(Terna)</a:t>
              </a:r>
              <a:endParaRPr lang="it-IT" sz="1200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5219700" y="4191000"/>
              <a:ext cx="1524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  <a:t>Media 2005 – 2007</a:t>
              </a:r>
              <a:b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  <a:t>(ENEA)</a:t>
              </a:r>
              <a:endParaRPr lang="it-IT" sz="1200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7010400" y="4191000"/>
              <a:ext cx="1524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  <a:t>Media 2005 – 2007</a:t>
              </a:r>
              <a:b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it-IT" sz="1200" i="1" dirty="0" smtClean="0">
                  <a:solidFill>
                    <a:schemeClr val="tx1"/>
                  </a:solidFill>
                  <a:latin typeface="Calibri" pitchFamily="34" charset="0"/>
                </a:rPr>
                <a:t>(ENEA)</a:t>
              </a:r>
              <a:endParaRPr lang="it-IT" sz="1200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35" name="Pentagono 34"/>
          <p:cNvSpPr/>
          <p:nvPr/>
        </p:nvSpPr>
        <p:spPr>
          <a:xfrm>
            <a:off x="457200" y="4275912"/>
            <a:ext cx="8305800" cy="1676400"/>
          </a:xfrm>
          <a:prstGeom prst="homePlate">
            <a:avLst/>
          </a:prstGeom>
          <a:gradFill flip="none" rotWithShape="1">
            <a:gsLst>
              <a:gs pos="22000">
                <a:srgbClr val="35671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685800" y="4580712"/>
            <a:ext cx="1219200" cy="114300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Valore di partenza</a:t>
            </a:r>
          </a:p>
          <a:p>
            <a:pPr algn="ctr"/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762000" y="5342712"/>
            <a:ext cx="1066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4,9%</a:t>
            </a:r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1981200" y="4580712"/>
            <a:ext cx="1219200" cy="11430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2012</a:t>
            </a:r>
          </a:p>
          <a:p>
            <a:pPr algn="ctr"/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2057400" y="5342712"/>
            <a:ext cx="1066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7,0 %</a:t>
            </a:r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3276600" y="4580712"/>
            <a:ext cx="1219200" cy="114300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2014</a:t>
            </a:r>
          </a:p>
          <a:p>
            <a:pPr algn="ctr"/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3352800" y="5342712"/>
            <a:ext cx="1066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7,7 %</a:t>
            </a:r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Rettangolo arrotondato 41"/>
          <p:cNvSpPr/>
          <p:nvPr/>
        </p:nvSpPr>
        <p:spPr>
          <a:xfrm>
            <a:off x="4572000" y="4580712"/>
            <a:ext cx="1219200" cy="114300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2016</a:t>
            </a:r>
          </a:p>
          <a:p>
            <a:pPr algn="ctr"/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4648200" y="5342712"/>
            <a:ext cx="1066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8,5 %</a:t>
            </a:r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5854700" y="4580712"/>
            <a:ext cx="1219200" cy="1143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2018</a:t>
            </a:r>
          </a:p>
          <a:p>
            <a:pPr algn="ctr"/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Rettangolo arrotondato 44"/>
          <p:cNvSpPr/>
          <p:nvPr/>
        </p:nvSpPr>
        <p:spPr>
          <a:xfrm>
            <a:off x="5930900" y="5342712"/>
            <a:ext cx="1066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9,7 %</a:t>
            </a:r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Rettangolo arrotondato 45"/>
          <p:cNvSpPr/>
          <p:nvPr/>
        </p:nvSpPr>
        <p:spPr>
          <a:xfrm>
            <a:off x="7162800" y="4580712"/>
            <a:ext cx="1219200" cy="1143000"/>
          </a:xfrm>
          <a:prstGeom prst="round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</a:rPr>
              <a:t>2020</a:t>
            </a:r>
          </a:p>
          <a:p>
            <a:pPr algn="ctr"/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it-IT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7239000" y="5342712"/>
            <a:ext cx="1066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  <a:latin typeface="Calibri" pitchFamily="34" charset="0"/>
              </a:rPr>
              <a:t>11,3 %</a:t>
            </a:r>
            <a:endParaRPr lang="it-IT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Triangolo isoscele 47"/>
          <p:cNvSpPr/>
          <p:nvPr/>
        </p:nvSpPr>
        <p:spPr>
          <a:xfrm rot="5400000">
            <a:off x="2997200" y="3552012"/>
            <a:ext cx="457200" cy="304800"/>
          </a:xfrm>
          <a:prstGeom prst="triangle">
            <a:avLst/>
          </a:prstGeom>
          <a:solidFill>
            <a:srgbClr val="35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riangolo isoscele 48"/>
          <p:cNvSpPr/>
          <p:nvPr/>
        </p:nvSpPr>
        <p:spPr>
          <a:xfrm rot="5400000">
            <a:off x="1790700" y="5469712"/>
            <a:ext cx="457200" cy="304800"/>
          </a:xfrm>
          <a:prstGeom prst="triangle">
            <a:avLst/>
          </a:prstGeom>
          <a:solidFill>
            <a:srgbClr val="35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riangolo isoscele 49"/>
          <p:cNvSpPr/>
          <p:nvPr/>
        </p:nvSpPr>
        <p:spPr>
          <a:xfrm rot="5400000">
            <a:off x="3086100" y="5457012"/>
            <a:ext cx="457200" cy="304800"/>
          </a:xfrm>
          <a:prstGeom prst="triangle">
            <a:avLst/>
          </a:prstGeom>
          <a:solidFill>
            <a:srgbClr val="35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Triangolo isoscele 50"/>
          <p:cNvSpPr/>
          <p:nvPr/>
        </p:nvSpPr>
        <p:spPr>
          <a:xfrm rot="5400000">
            <a:off x="4381500" y="5457012"/>
            <a:ext cx="457200" cy="304800"/>
          </a:xfrm>
          <a:prstGeom prst="triangle">
            <a:avLst/>
          </a:prstGeom>
          <a:solidFill>
            <a:srgbClr val="35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Triangolo isoscele 51"/>
          <p:cNvSpPr/>
          <p:nvPr/>
        </p:nvSpPr>
        <p:spPr>
          <a:xfrm rot="5400000">
            <a:off x="5676900" y="5444312"/>
            <a:ext cx="457200" cy="304800"/>
          </a:xfrm>
          <a:prstGeom prst="triangle">
            <a:avLst/>
          </a:prstGeom>
          <a:solidFill>
            <a:srgbClr val="35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riangolo isoscele 52"/>
          <p:cNvSpPr/>
          <p:nvPr/>
        </p:nvSpPr>
        <p:spPr>
          <a:xfrm rot="5400000">
            <a:off x="6959600" y="5444312"/>
            <a:ext cx="457200" cy="304800"/>
          </a:xfrm>
          <a:prstGeom prst="triangle">
            <a:avLst/>
          </a:prstGeom>
          <a:solidFill>
            <a:srgbClr val="356713"/>
          </a:solidFill>
          <a:ln w="412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584200" y="4212412"/>
            <a:ext cx="619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/>
              <a:t>Il percorso per la Lombardia verso il target </a:t>
            </a:r>
            <a:r>
              <a:rPr lang="it-IT" cap="small" dirty="0" err="1" smtClean="0"/>
              <a:t>fer</a:t>
            </a:r>
            <a:r>
              <a:rPr lang="it-IT" cap="small" dirty="0" smtClean="0"/>
              <a:t> 2020</a:t>
            </a:r>
            <a:endParaRPr lang="it-IT" cap="small" dirty="0"/>
          </a:p>
        </p:txBody>
      </p:sp>
      <p:sp>
        <p:nvSpPr>
          <p:cNvPr id="55" name="CasellaDiTesto 54"/>
          <p:cNvSpPr txBox="1"/>
          <p:nvPr/>
        </p:nvSpPr>
        <p:spPr>
          <a:xfrm rot="20668679">
            <a:off x="628865" y="94156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Definizione e quantificazione degli obiettivi regionali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601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COME RAGGIUNGERE L’OBIETTIVO?</a:t>
            </a:r>
          </a:p>
        </p:txBody>
      </p:sp>
      <p:grpSp>
        <p:nvGrpSpPr>
          <p:cNvPr id="5123" name="Gruppo 3"/>
          <p:cNvGrpSpPr>
            <a:grpSpLocks/>
          </p:cNvGrpSpPr>
          <p:nvPr/>
        </p:nvGrpSpPr>
        <p:grpSpPr bwMode="auto">
          <a:xfrm>
            <a:off x="6048375" y="4808538"/>
            <a:ext cx="2289581" cy="1200376"/>
            <a:chOff x="6480717" y="4464659"/>
            <a:chExt cx="2160010" cy="1439995"/>
          </a:xfrm>
        </p:grpSpPr>
        <p:sp>
          <p:nvSpPr>
            <p:cNvPr id="5147" name="Rettangolo arrotondato 4"/>
            <p:cNvSpPr>
              <a:spLocks noChangeArrowheads="1"/>
            </p:cNvSpPr>
            <p:nvPr/>
          </p:nvSpPr>
          <p:spPr bwMode="auto">
            <a:xfrm>
              <a:off x="6480717" y="4464659"/>
              <a:ext cx="2160010" cy="14399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7159985" y="4856807"/>
              <a:ext cx="1449000" cy="1016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9530" tIns="49530" rIns="49530" bIns="49530" spcCol="1270"/>
            <a:lstStyle/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PAES </a:t>
              </a:r>
            </a:p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PGT e VAS</a:t>
              </a:r>
            </a:p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OPEN DATA</a:t>
              </a:r>
            </a:p>
          </p:txBody>
        </p:sp>
      </p:grpSp>
      <p:grpSp>
        <p:nvGrpSpPr>
          <p:cNvPr id="5124" name="Gruppo 6"/>
          <p:cNvGrpSpPr>
            <a:grpSpLocks/>
          </p:cNvGrpSpPr>
          <p:nvPr/>
        </p:nvGrpSpPr>
        <p:grpSpPr bwMode="auto">
          <a:xfrm>
            <a:off x="546265" y="4765675"/>
            <a:ext cx="2319915" cy="1200377"/>
            <a:chOff x="1402799" y="4421373"/>
            <a:chExt cx="2160010" cy="1439995"/>
          </a:xfrm>
        </p:grpSpPr>
        <p:sp>
          <p:nvSpPr>
            <p:cNvPr id="5145" name="Rettangolo arrotondato 7"/>
            <p:cNvSpPr>
              <a:spLocks noChangeArrowheads="1"/>
            </p:cNvSpPr>
            <p:nvPr/>
          </p:nvSpPr>
          <p:spPr bwMode="auto">
            <a:xfrm>
              <a:off x="1402799" y="4421373"/>
              <a:ext cx="2160010" cy="14399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25400" algn="ctr">
              <a:solidFill>
                <a:srgbClr val="4BACC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434541" y="4813522"/>
              <a:ext cx="1449000" cy="10160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9530" tIns="49530" rIns="49530" bIns="49530" spcCol="1270"/>
            <a:lstStyle/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Fondi strutturali</a:t>
              </a:r>
            </a:p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BEI</a:t>
              </a:r>
            </a:p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ELENA</a:t>
              </a:r>
            </a:p>
          </p:txBody>
        </p:sp>
      </p:grpSp>
      <p:grpSp>
        <p:nvGrpSpPr>
          <p:cNvPr id="5125" name="Gruppo 9"/>
          <p:cNvGrpSpPr>
            <a:grpSpLocks/>
          </p:cNvGrpSpPr>
          <p:nvPr/>
        </p:nvGrpSpPr>
        <p:grpSpPr bwMode="auto">
          <a:xfrm>
            <a:off x="6048375" y="846138"/>
            <a:ext cx="2323729" cy="1200376"/>
            <a:chOff x="6480959" y="501709"/>
            <a:chExt cx="2160010" cy="1439995"/>
          </a:xfrm>
        </p:grpSpPr>
        <p:sp>
          <p:nvSpPr>
            <p:cNvPr id="5143" name="Rettangolo arrotondato 10"/>
            <p:cNvSpPr>
              <a:spLocks noChangeArrowheads="1"/>
            </p:cNvSpPr>
            <p:nvPr/>
          </p:nvSpPr>
          <p:spPr bwMode="auto">
            <a:xfrm>
              <a:off x="6480959" y="501709"/>
              <a:ext cx="2160010" cy="14399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25400" algn="ctr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7160227" y="533462"/>
              <a:ext cx="1449000" cy="1016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9530" tIns="49530" rIns="49530" bIns="49530" spcCol="1270"/>
            <a:lstStyle/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Contesto </a:t>
              </a:r>
              <a:r>
                <a:rPr lang="it-IT" sz="13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Amministrativo</a:t>
              </a:r>
            </a:p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Superamento </a:t>
              </a: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delle barriere burocratiche</a:t>
              </a:r>
            </a:p>
          </p:txBody>
        </p:sp>
      </p:grpSp>
      <p:grpSp>
        <p:nvGrpSpPr>
          <p:cNvPr id="5126" name="Gruppo 12"/>
          <p:cNvGrpSpPr>
            <a:grpSpLocks/>
          </p:cNvGrpSpPr>
          <p:nvPr/>
        </p:nvGrpSpPr>
        <p:grpSpPr bwMode="auto">
          <a:xfrm>
            <a:off x="546265" y="847725"/>
            <a:ext cx="2284990" cy="1200377"/>
            <a:chOff x="1368148" y="504060"/>
            <a:chExt cx="2160010" cy="1439995"/>
          </a:xfrm>
        </p:grpSpPr>
        <p:sp>
          <p:nvSpPr>
            <p:cNvPr id="5141" name="Rettangolo arrotondato 13"/>
            <p:cNvSpPr>
              <a:spLocks noChangeArrowheads="1"/>
            </p:cNvSpPr>
            <p:nvPr/>
          </p:nvSpPr>
          <p:spPr bwMode="auto">
            <a:xfrm>
              <a:off x="1368148" y="504060"/>
              <a:ext cx="2160010" cy="143999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25400" algn="ctr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399890" y="535813"/>
              <a:ext cx="1449000" cy="10160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9530" tIns="49530" rIns="49530" bIns="49530" spcCol="1270"/>
            <a:lstStyle/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it-IT" sz="13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cs typeface="+mn-cs"/>
              </a:endParaRPr>
            </a:p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Direttive </a:t>
              </a: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EU</a:t>
              </a:r>
            </a:p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Leggi nazionali</a:t>
              </a:r>
            </a:p>
            <a:p>
              <a:pPr marL="114300" lvl="1" indent="-114300" defTabSz="5778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t-IT" sz="13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Normativa tecnica</a:t>
              </a:r>
            </a:p>
          </p:txBody>
        </p:sp>
      </p:grpSp>
      <p:grpSp>
        <p:nvGrpSpPr>
          <p:cNvPr id="5127" name="Gruppo 15"/>
          <p:cNvGrpSpPr>
            <a:grpSpLocks/>
          </p:cNvGrpSpPr>
          <p:nvPr/>
        </p:nvGrpSpPr>
        <p:grpSpPr bwMode="auto">
          <a:xfrm>
            <a:off x="1804989" y="692150"/>
            <a:ext cx="2326732" cy="2210175"/>
            <a:chOff x="2237977" y="348878"/>
            <a:chExt cx="2650254" cy="2650254"/>
          </a:xfrm>
        </p:grpSpPr>
        <p:sp>
          <p:nvSpPr>
            <p:cNvPr id="17" name="Torta 16"/>
            <p:cNvSpPr/>
            <p:nvPr/>
          </p:nvSpPr>
          <p:spPr>
            <a:xfrm>
              <a:off x="2237977" y="348878"/>
              <a:ext cx="2650254" cy="2650254"/>
            </a:xfrm>
            <a:prstGeom prst="pieWedge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8" name="Torta 12"/>
            <p:cNvSpPr/>
            <p:nvPr/>
          </p:nvSpPr>
          <p:spPr>
            <a:xfrm>
              <a:off x="3014009" y="1124911"/>
              <a:ext cx="1874222" cy="1874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2240" tIns="142240" rIns="142240" bIns="14224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000" b="1" cap="small" dirty="0">
                  <a:solidFill>
                    <a:sysClr val="window" lastClr="FFFFFF"/>
                  </a:solidFill>
                  <a:latin typeface="Calibri"/>
                  <a:cs typeface="+mn-cs"/>
                </a:rPr>
                <a:t>Normativa e regolazione</a:t>
              </a:r>
            </a:p>
          </p:txBody>
        </p:sp>
      </p:grpSp>
      <p:grpSp>
        <p:nvGrpSpPr>
          <p:cNvPr id="5128" name="Gruppo 18"/>
          <p:cNvGrpSpPr>
            <a:grpSpLocks/>
          </p:cNvGrpSpPr>
          <p:nvPr/>
        </p:nvGrpSpPr>
        <p:grpSpPr bwMode="auto">
          <a:xfrm>
            <a:off x="4578349" y="692150"/>
            <a:ext cx="2325339" cy="2210175"/>
            <a:chOff x="5010644" y="348878"/>
            <a:chExt cx="2650254" cy="2650254"/>
          </a:xfrm>
        </p:grpSpPr>
        <p:sp>
          <p:nvSpPr>
            <p:cNvPr id="20" name="Torta 19"/>
            <p:cNvSpPr/>
            <p:nvPr/>
          </p:nvSpPr>
          <p:spPr>
            <a:xfrm rot="5400000">
              <a:off x="5010644" y="348878"/>
              <a:ext cx="2650254" cy="2650254"/>
            </a:xfrm>
            <a:prstGeom prst="pieWedge">
              <a:avLst/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1" name="Torta 14"/>
            <p:cNvSpPr/>
            <p:nvPr/>
          </p:nvSpPr>
          <p:spPr>
            <a:xfrm>
              <a:off x="5010644" y="1124910"/>
              <a:ext cx="2185375" cy="18742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2240" tIns="142240" rIns="142240" bIns="14224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000" b="1" cap="small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Semplificazione </a:t>
              </a:r>
              <a:r>
                <a:rPr lang="it-IT" sz="2000" b="1" cap="small" dirty="0">
                  <a:solidFill>
                    <a:sysClr val="window" lastClr="FFFFFF"/>
                  </a:solidFill>
                  <a:latin typeface="Calibri"/>
                  <a:cs typeface="+mn-cs"/>
                </a:rPr>
                <a:t>amministrativa</a:t>
              </a:r>
            </a:p>
          </p:txBody>
        </p:sp>
      </p:grpSp>
      <p:grpSp>
        <p:nvGrpSpPr>
          <p:cNvPr id="5129" name="Gruppo 21"/>
          <p:cNvGrpSpPr>
            <a:grpSpLocks/>
          </p:cNvGrpSpPr>
          <p:nvPr/>
        </p:nvGrpSpPr>
        <p:grpSpPr bwMode="auto">
          <a:xfrm>
            <a:off x="4578350" y="3465513"/>
            <a:ext cx="2325339" cy="2208851"/>
            <a:chOff x="5010645" y="3121546"/>
            <a:chExt cx="2650254" cy="2650254"/>
          </a:xfrm>
        </p:grpSpPr>
        <p:sp>
          <p:nvSpPr>
            <p:cNvPr id="23" name="Torta 22"/>
            <p:cNvSpPr/>
            <p:nvPr/>
          </p:nvSpPr>
          <p:spPr>
            <a:xfrm rot="10800000">
              <a:off x="5010645" y="3121546"/>
              <a:ext cx="2650254" cy="2650254"/>
            </a:xfrm>
            <a:prstGeom prst="pieWedge">
              <a:avLst/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4" name="Torta 16"/>
            <p:cNvSpPr/>
            <p:nvPr/>
          </p:nvSpPr>
          <p:spPr>
            <a:xfrm rot="21600000">
              <a:off x="5010645" y="3121546"/>
              <a:ext cx="1873756" cy="18737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2240" tIns="142240" rIns="142240" bIns="14224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000" b="1" cap="small" dirty="0">
                  <a:solidFill>
                    <a:sysClr val="window" lastClr="FFFFFF"/>
                  </a:solidFill>
                  <a:latin typeface="Calibri"/>
                  <a:cs typeface="+mn-cs"/>
                </a:rPr>
                <a:t>Supporto e accompagna-mento</a:t>
              </a:r>
            </a:p>
          </p:txBody>
        </p:sp>
      </p:grpSp>
      <p:grpSp>
        <p:nvGrpSpPr>
          <p:cNvPr id="5130" name="Gruppo 24"/>
          <p:cNvGrpSpPr>
            <a:grpSpLocks/>
          </p:cNvGrpSpPr>
          <p:nvPr/>
        </p:nvGrpSpPr>
        <p:grpSpPr bwMode="auto">
          <a:xfrm>
            <a:off x="1804989" y="3465513"/>
            <a:ext cx="2326732" cy="2208851"/>
            <a:chOff x="2237977" y="3121546"/>
            <a:chExt cx="2650254" cy="2650254"/>
          </a:xfrm>
        </p:grpSpPr>
        <p:sp>
          <p:nvSpPr>
            <p:cNvPr id="26" name="Torta 25"/>
            <p:cNvSpPr/>
            <p:nvPr/>
          </p:nvSpPr>
          <p:spPr>
            <a:xfrm rot="16200000">
              <a:off x="2237977" y="3121546"/>
              <a:ext cx="2650254" cy="2650254"/>
            </a:xfrm>
            <a:prstGeom prst="pieWedge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7" name="Torta 18"/>
            <p:cNvSpPr/>
            <p:nvPr/>
          </p:nvSpPr>
          <p:spPr>
            <a:xfrm rot="21600000">
              <a:off x="3014009" y="3121546"/>
              <a:ext cx="1874222" cy="18737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2240" tIns="142240" rIns="142240" bIns="14224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000" b="1" cap="small" dirty="0">
                  <a:solidFill>
                    <a:sysClr val="window" lastClr="FFFFFF"/>
                  </a:solidFill>
                  <a:latin typeface="Calibri"/>
                  <a:cs typeface="+mn-cs"/>
                </a:rPr>
                <a:t>Interventi finanziari</a:t>
              </a:r>
            </a:p>
          </p:txBody>
        </p:sp>
      </p:grpSp>
      <p:sp>
        <p:nvSpPr>
          <p:cNvPr id="28" name="Freccia ad arco 27"/>
          <p:cNvSpPr/>
          <p:nvPr/>
        </p:nvSpPr>
        <p:spPr>
          <a:xfrm>
            <a:off x="4064000" y="2849564"/>
            <a:ext cx="803907" cy="664376"/>
          </a:xfrm>
          <a:prstGeom prst="circularArrow">
            <a:avLst/>
          </a:prstGeom>
          <a:solidFill>
            <a:srgbClr val="C0504D"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9" name="Freccia ad arco 28"/>
          <p:cNvSpPr/>
          <p:nvPr/>
        </p:nvSpPr>
        <p:spPr>
          <a:xfrm rot="10800000">
            <a:off x="4059238" y="3159125"/>
            <a:ext cx="802513" cy="663053"/>
          </a:xfrm>
          <a:prstGeom prst="circularArrow">
            <a:avLst/>
          </a:prstGeom>
          <a:solidFill>
            <a:srgbClr val="C0504D"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18483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72513"/>
            <a:ext cx="8059738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7670" y="315985"/>
            <a:ext cx="2799628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dirty="0"/>
              <a:t>Scenario di consumi al 2020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5867400" y="1485900"/>
            <a:ext cx="0" cy="45354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235825" y="3286500"/>
            <a:ext cx="1584325" cy="1477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/>
              <a:t>S</a:t>
            </a:r>
            <a:r>
              <a:rPr lang="it-IT" dirty="0" smtClean="0"/>
              <a:t>tima </a:t>
            </a:r>
            <a:r>
              <a:rPr lang="it-IT" dirty="0"/>
              <a:t>di risparmio energetico potenziale:</a:t>
            </a:r>
          </a:p>
          <a:p>
            <a:pPr algn="ctr">
              <a:defRPr/>
            </a:pPr>
            <a:r>
              <a:rPr lang="it-IT" b="1" dirty="0"/>
              <a:t>1,7 - 2,7 </a:t>
            </a:r>
            <a:r>
              <a:rPr lang="it-IT" b="1" dirty="0" err="1"/>
              <a:t>Mtep</a:t>
            </a:r>
            <a:endParaRPr lang="it-IT" b="1" dirty="0"/>
          </a:p>
        </p:txBody>
      </p:sp>
      <p:sp>
        <p:nvSpPr>
          <p:cNvPr id="19462" name="Titolo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/>
            <a:r>
              <a:rPr lang="it-IT" altLang="it-IT" sz="2400" dirty="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rPr>
              <a:t>COSTRUZIONE DELLO SCENARIO DI PIANO</a:t>
            </a:r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23600"/>
            <a:ext cx="5529263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arentesi graffa chiusa 2"/>
          <p:cNvSpPr/>
          <p:nvPr/>
        </p:nvSpPr>
        <p:spPr>
          <a:xfrm>
            <a:off x="7885113" y="1369488"/>
            <a:ext cx="195262" cy="1154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8" name="Connettore 4 7"/>
          <p:cNvCxnSpPr>
            <a:stCxn id="3" idx="1"/>
            <a:endCxn id="21" idx="0"/>
          </p:cNvCxnSpPr>
          <p:nvPr/>
        </p:nvCxnSpPr>
        <p:spPr>
          <a:xfrm rot="10800000" flipV="1">
            <a:off x="8027989" y="1946544"/>
            <a:ext cx="52387" cy="1339956"/>
          </a:xfrm>
          <a:prstGeom prst="bentConnector4">
            <a:avLst>
              <a:gd name="adj1" fmla="val -1263768"/>
              <a:gd name="adj2" fmla="val 715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6365174" y="2778826"/>
            <a:ext cx="870651" cy="507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6163294" y="4764463"/>
            <a:ext cx="1072532" cy="69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86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179388" y="3068638"/>
            <a:ext cx="2736850" cy="739775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0" cap="small" dirty="0">
                <a:solidFill>
                  <a:prstClr val="black"/>
                </a:solidFill>
                <a:cs typeface="Arial" charset="0"/>
              </a:rPr>
              <a:t>3,5 milioni di impianti termici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0" cap="small" dirty="0">
                <a:solidFill>
                  <a:prstClr val="black"/>
                </a:solidFill>
                <a:cs typeface="Arial" charset="0"/>
              </a:rPr>
              <a:t>15.000 operatori (manutentori, installatori, amministratori)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867400" y="5322888"/>
            <a:ext cx="2881313" cy="5222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0" cap="small" dirty="0">
                <a:solidFill>
                  <a:prstClr val="black"/>
                </a:solidFill>
                <a:cs typeface="Arial" charset="0"/>
              </a:rPr>
              <a:t>1,5 milioni 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0" cap="small" dirty="0">
                <a:solidFill>
                  <a:prstClr val="black"/>
                </a:solidFill>
                <a:cs typeface="Arial" charset="0"/>
              </a:rPr>
              <a:t>17.000 certificatori</a:t>
            </a:r>
          </a:p>
        </p:txBody>
      </p:sp>
      <p:pic>
        <p:nvPicPr>
          <p:cNvPr id="11269" name="Picture 9" descr="C:\Users\beltramic\Desktop\MCE_immagini\RSG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62488"/>
            <a:ext cx="10080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6265863" y="2908300"/>
            <a:ext cx="2101850" cy="7381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0" cap="small" dirty="0">
                <a:solidFill>
                  <a:prstClr val="black"/>
                </a:solidFill>
                <a:cs typeface="Arial" charset="0"/>
              </a:rPr>
              <a:t>Impianti </a:t>
            </a:r>
            <a:br>
              <a:rPr lang="it-IT" sz="1400" b="1" kern="0" cap="small" dirty="0">
                <a:solidFill>
                  <a:prstClr val="black"/>
                </a:solidFill>
                <a:cs typeface="Arial" charset="0"/>
              </a:rPr>
            </a:br>
            <a:r>
              <a:rPr lang="it-IT" sz="1400" b="1" kern="0" cap="small" dirty="0">
                <a:solidFill>
                  <a:prstClr val="black"/>
                </a:solidFill>
                <a:cs typeface="Arial" charset="0"/>
              </a:rPr>
              <a:t>a fonte rinnovabile </a:t>
            </a:r>
            <a:br>
              <a:rPr lang="it-IT" sz="1400" b="1" kern="0" cap="small" dirty="0">
                <a:solidFill>
                  <a:prstClr val="black"/>
                </a:solidFill>
                <a:cs typeface="Arial" charset="0"/>
              </a:rPr>
            </a:br>
            <a:r>
              <a:rPr lang="it-IT" sz="1400" b="1" kern="0" cap="small" dirty="0">
                <a:solidFill>
                  <a:prstClr val="black"/>
                </a:solidFill>
                <a:cs typeface="Arial" charset="0"/>
              </a:rPr>
              <a:t>(produzione elettricità)</a:t>
            </a:r>
            <a:endParaRPr lang="it-IT" sz="1400" i="1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31788" y="5784850"/>
            <a:ext cx="2439987" cy="3079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0" cap="small" dirty="0">
                <a:solidFill>
                  <a:prstClr val="black"/>
                </a:solidFill>
                <a:cs typeface="Arial" charset="0"/>
              </a:rPr>
              <a:t>Oltre 800 impianti geotermici</a:t>
            </a:r>
            <a:endParaRPr lang="it-IT" sz="1400" i="1" kern="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1272" name="Picture 7" descr="Finlombarda S.p.A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73600"/>
            <a:ext cx="23764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Finlombarda S.p.A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24063"/>
            <a:ext cx="15351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98700"/>
            <a:ext cx="286861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 descr="T:\Pianificazione Energetica\Pianificazione Energetica\LIFE +\FACTOR20\Implementazione\Comunicazione - COM\Loghi\SF20\sirena 20 - logo verde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23913"/>
            <a:ext cx="44307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6" name="Forma 19"/>
          <p:cNvCxnSpPr>
            <a:cxnSpLocks noChangeShapeType="1"/>
          </p:cNvCxnSpPr>
          <p:nvPr/>
        </p:nvCxnSpPr>
        <p:spPr bwMode="auto">
          <a:xfrm rot="5400000" flipH="1" flipV="1">
            <a:off x="1592263" y="1489075"/>
            <a:ext cx="703262" cy="503238"/>
          </a:xfrm>
          <a:prstGeom prst="curvedConnector2">
            <a:avLst/>
          </a:prstGeom>
          <a:noFill/>
          <a:ln w="38100" algn="ctr">
            <a:solidFill>
              <a:srgbClr val="1F497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Forma 21"/>
          <p:cNvCxnSpPr>
            <a:cxnSpLocks noChangeShapeType="1"/>
          </p:cNvCxnSpPr>
          <p:nvPr/>
        </p:nvCxnSpPr>
        <p:spPr bwMode="auto">
          <a:xfrm rot="16200000" flipV="1">
            <a:off x="6471444" y="1543844"/>
            <a:ext cx="1279525" cy="969963"/>
          </a:xfrm>
          <a:prstGeom prst="curvedConnector2">
            <a:avLst/>
          </a:prstGeom>
          <a:noFill/>
          <a:ln w="38100" algn="ctr">
            <a:solidFill>
              <a:srgbClr val="1F497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Connettore 7 15"/>
          <p:cNvCxnSpPr>
            <a:cxnSpLocks noChangeShapeType="1"/>
          </p:cNvCxnSpPr>
          <p:nvPr/>
        </p:nvCxnSpPr>
        <p:spPr bwMode="auto">
          <a:xfrm rot="16200000" flipV="1">
            <a:off x="4428331" y="2586832"/>
            <a:ext cx="2879725" cy="115093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1F497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Connettore 7 16"/>
          <p:cNvCxnSpPr>
            <a:cxnSpLocks noChangeShapeType="1"/>
          </p:cNvCxnSpPr>
          <p:nvPr/>
        </p:nvCxnSpPr>
        <p:spPr bwMode="auto">
          <a:xfrm rot="5400000" flipH="1" flipV="1">
            <a:off x="1150938" y="2693988"/>
            <a:ext cx="3241675" cy="1152525"/>
          </a:xfrm>
          <a:prstGeom prst="curvedConnector3">
            <a:avLst>
              <a:gd name="adj1" fmla="val 39491"/>
            </a:avLst>
          </a:prstGeom>
          <a:noFill/>
          <a:ln w="38100" algn="ctr">
            <a:solidFill>
              <a:srgbClr val="1F497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0" name="CasellaDiTesto 15"/>
          <p:cNvSpPr txBox="1">
            <a:spLocks noChangeArrowheads="1"/>
          </p:cNvSpPr>
          <p:nvPr/>
        </p:nvSpPr>
        <p:spPr bwMode="auto">
          <a:xfrm>
            <a:off x="2195513" y="3787775"/>
            <a:ext cx="4392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006600"/>
                </a:solidFill>
                <a:latin typeface="Trebuchet MS" pitchFamily="34" charset="0"/>
              </a:rPr>
              <a:t>www.energialombardia.eu</a:t>
            </a:r>
          </a:p>
        </p:txBody>
      </p:sp>
      <p:cxnSp>
        <p:nvCxnSpPr>
          <p:cNvPr id="11281" name="Connettore 2 18"/>
          <p:cNvCxnSpPr>
            <a:cxnSpLocks noChangeShapeType="1"/>
          </p:cNvCxnSpPr>
          <p:nvPr/>
        </p:nvCxnSpPr>
        <p:spPr bwMode="auto">
          <a:xfrm flipH="1">
            <a:off x="4316413" y="1722438"/>
            <a:ext cx="1587" cy="2046287"/>
          </a:xfrm>
          <a:prstGeom prst="straightConnector1">
            <a:avLst/>
          </a:prstGeom>
          <a:noFill/>
          <a:ln w="635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CasellaDiTesto 35"/>
          <p:cNvSpPr txBox="1"/>
          <p:nvPr/>
        </p:nvSpPr>
        <p:spPr>
          <a:xfrm>
            <a:off x="2627313" y="4437063"/>
            <a:ext cx="2876550" cy="7080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OPEN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6600"/>
                </a:solidFill>
                <a:cs typeface="Arial" charset="0"/>
              </a:rPr>
              <a:t>www.dati.lombardia.it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054" y="44624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457200" eaLnBrk="0" hangingPunct="0">
              <a:defRPr sz="2400">
                <a:solidFill>
                  <a:srgbClr val="002060"/>
                </a:solidFill>
                <a:latin typeface="Calibri" pitchFamily="34" charset="0"/>
                <a:ea typeface="MS PGothic"/>
                <a:cs typeface="MS PGothic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/>
              <a:t>IL SISTEMA DELLA CONOSCENZA DEI DATI SULL’ENERGIA</a:t>
            </a:r>
          </a:p>
        </p:txBody>
      </p:sp>
    </p:spTree>
    <p:extLst>
      <p:ext uri="{BB962C8B-B14F-4D97-AF65-F5344CB8AC3E}">
        <p14:creationId xmlns:p14="http://schemas.microsoft.com/office/powerpoint/2010/main" val="38889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9468" y="1394026"/>
            <a:ext cx="5187731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</a:rPr>
              <a:t>Gli edifici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residenziali coprono il 31% del </a:t>
            </a:r>
            <a:r>
              <a:rPr lang="it-IT" sz="1600" dirty="0">
                <a:solidFill>
                  <a:schemeClr val="tx2"/>
                </a:solidFill>
                <a:latin typeface="+mj-lt"/>
              </a:rPr>
              <a:t>fabbisogno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in Lombardia (7.640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</a:rPr>
              <a:t>ktep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Circa il 70% di questi consumi sono finalizzati alla climatizzazione invernale. Gli usi elettrici si attestano sul 13% (circa un milione di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</a:rPr>
              <a:t>tep</a:t>
            </a:r>
            <a:r>
              <a:rPr lang="it-IT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di elettricità). La restante parte è «uso cottura» e «ACS».</a:t>
            </a:r>
          </a:p>
        </p:txBody>
      </p:sp>
      <p:sp>
        <p:nvSpPr>
          <p:cNvPr id="7" name="CasellaDiTesto 12"/>
          <p:cNvSpPr txBox="1">
            <a:spLocks noChangeArrowheads="1"/>
          </p:cNvSpPr>
          <p:nvPr/>
        </p:nvSpPr>
        <p:spPr bwMode="auto">
          <a:xfrm>
            <a:off x="2945511" y="6058554"/>
            <a:ext cx="26754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>
                <a:solidFill>
                  <a:srgbClr val="006600"/>
                </a:solidFill>
              </a:rPr>
              <a:t>Fonte: </a:t>
            </a:r>
            <a:r>
              <a:rPr lang="it-IT" altLang="it-IT" sz="1100" i="1" dirty="0" smtClean="0">
                <a:solidFill>
                  <a:srgbClr val="006600"/>
                </a:solidFill>
              </a:rPr>
              <a:t>Catasto Energetico Edifici Regionale</a:t>
            </a:r>
            <a:endParaRPr lang="it-IT" altLang="it-IT" sz="1100" i="1" dirty="0">
              <a:solidFill>
                <a:srgbClr val="006600"/>
              </a:solidFill>
            </a:endParaRPr>
          </a:p>
        </p:txBody>
      </p:sp>
      <p:sp>
        <p:nvSpPr>
          <p:cNvPr id="8" name="CasellaDiTesto 12"/>
          <p:cNvSpPr txBox="1">
            <a:spLocks noChangeArrowheads="1"/>
          </p:cNvSpPr>
          <p:nvPr/>
        </p:nvSpPr>
        <p:spPr bwMode="auto">
          <a:xfrm>
            <a:off x="349469" y="705387"/>
            <a:ext cx="5187731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/>
              <a:t>Dall’analisi degli attestati energetici si desumono alcune indicazioni interessanti: ALLEGATO 2 al PEAR</a:t>
            </a:r>
            <a:endParaRPr lang="it-IT" altLang="it-IT" sz="16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0" y="0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defTabSz="457200" eaLnBrk="0" hangingPunct="0">
              <a:defRPr sz="2400">
                <a:solidFill>
                  <a:srgbClr val="002060"/>
                </a:solidFill>
                <a:ea typeface="MS PGothic"/>
                <a:cs typeface="MS PGothic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it-IT" dirty="0" smtClean="0"/>
              <a:t>FOCUS EDILIZIA PRIVATA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42" y="651149"/>
            <a:ext cx="3155528" cy="206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>
          <a:xfrm flipV="1">
            <a:off x="6288106" y="2636226"/>
            <a:ext cx="155224" cy="262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" y="2899064"/>
            <a:ext cx="55467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12"/>
          <p:cNvSpPr txBox="1">
            <a:spLocks noChangeArrowheads="1"/>
          </p:cNvSpPr>
          <p:nvPr/>
        </p:nvSpPr>
        <p:spPr bwMode="auto">
          <a:xfrm>
            <a:off x="5826642" y="2975511"/>
            <a:ext cx="9229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 smtClean="0">
                <a:solidFill>
                  <a:srgbClr val="006600"/>
                </a:solidFill>
              </a:rPr>
              <a:t>Residenziale</a:t>
            </a:r>
            <a:endParaRPr lang="it-IT" altLang="it-IT" sz="1100" i="1" dirty="0">
              <a:solidFill>
                <a:srgbClr val="0066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00" y="3240745"/>
            <a:ext cx="3448572" cy="26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ttore 1 15"/>
          <p:cNvCxnSpPr/>
          <p:nvPr/>
        </p:nvCxnSpPr>
        <p:spPr>
          <a:xfrm>
            <a:off x="446567" y="3795824"/>
            <a:ext cx="5174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2"/>
          <p:cNvSpPr txBox="1">
            <a:spLocks noChangeArrowheads="1"/>
          </p:cNvSpPr>
          <p:nvPr/>
        </p:nvSpPr>
        <p:spPr bwMode="auto">
          <a:xfrm>
            <a:off x="4549010" y="3534214"/>
            <a:ext cx="8924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 err="1" smtClean="0">
                <a:solidFill>
                  <a:srgbClr val="006600"/>
                </a:solidFill>
              </a:rPr>
              <a:t>Eph</a:t>
            </a:r>
            <a:r>
              <a:rPr lang="it-IT" altLang="it-IT" sz="1100" i="1" dirty="0" smtClean="0">
                <a:solidFill>
                  <a:srgbClr val="006600"/>
                </a:solidFill>
              </a:rPr>
              <a:t> medio </a:t>
            </a:r>
            <a:endParaRPr lang="it-IT" altLang="it-IT" sz="11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98" y="3137499"/>
            <a:ext cx="3059771" cy="290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40" y="6086178"/>
            <a:ext cx="277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826663"/>
            <a:ext cx="518773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2"/>
                </a:solidFill>
                <a:latin typeface="+mj-lt"/>
              </a:rPr>
              <a:t>Gli edifici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terziari </a:t>
            </a:r>
            <a:r>
              <a:rPr lang="it-IT" sz="1600" dirty="0">
                <a:solidFill>
                  <a:schemeClr val="tx2"/>
                </a:solidFill>
                <a:latin typeface="+mj-lt"/>
              </a:rPr>
              <a:t>e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servizi coprono il 14% del </a:t>
            </a:r>
            <a:r>
              <a:rPr lang="it-IT" sz="1600" dirty="0">
                <a:solidFill>
                  <a:schemeClr val="tx2"/>
                </a:solidFill>
                <a:latin typeface="+mj-lt"/>
              </a:rPr>
              <a:t>fabbisogno 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in Lombardia (3.325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</a:rPr>
              <a:t>ktep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L’edilizia pubblica (non residenziale) ha consumi stimati pari a 400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</a:rPr>
              <a:t>ktep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 pari al 12% del totale del terziario.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Gli edifici scolastici pubblici pesano per circa 160 </a:t>
            </a:r>
            <a:r>
              <a:rPr lang="it-IT" sz="1600" dirty="0" err="1" smtClean="0">
                <a:solidFill>
                  <a:schemeClr val="tx2"/>
                </a:solidFill>
                <a:latin typeface="+mj-lt"/>
              </a:rPr>
              <a:t>ktep</a:t>
            </a: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.</a:t>
            </a:r>
            <a:endParaRPr lang="it-IT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CasellaDiTesto 12"/>
          <p:cNvSpPr txBox="1">
            <a:spLocks noChangeArrowheads="1"/>
          </p:cNvSpPr>
          <p:nvPr/>
        </p:nvSpPr>
        <p:spPr bwMode="auto">
          <a:xfrm>
            <a:off x="3275856" y="6126629"/>
            <a:ext cx="26754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>
                <a:solidFill>
                  <a:srgbClr val="006600"/>
                </a:solidFill>
              </a:rPr>
              <a:t>Fonte: </a:t>
            </a:r>
            <a:r>
              <a:rPr lang="it-IT" altLang="it-IT" sz="1100" i="1" dirty="0" smtClean="0">
                <a:solidFill>
                  <a:srgbClr val="006600"/>
                </a:solidFill>
              </a:rPr>
              <a:t>Catasto Energetico Edifici Regionale</a:t>
            </a:r>
            <a:endParaRPr lang="it-IT" altLang="it-IT" sz="1100" i="1" dirty="0">
              <a:solidFill>
                <a:srgbClr val="006600"/>
              </a:solidFill>
            </a:endParaRPr>
          </a:p>
        </p:txBody>
      </p:sp>
      <p:sp>
        <p:nvSpPr>
          <p:cNvPr id="9" name="CasellaDiTesto 12"/>
          <p:cNvSpPr txBox="1">
            <a:spLocks noChangeArrowheads="1"/>
          </p:cNvSpPr>
          <p:nvPr/>
        </p:nvSpPr>
        <p:spPr bwMode="auto">
          <a:xfrm>
            <a:off x="5600471" y="2829854"/>
            <a:ext cx="32161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 smtClean="0">
                <a:solidFill>
                  <a:srgbClr val="006600"/>
                </a:solidFill>
              </a:rPr>
              <a:t>Terziario		         Edifici Scolastici</a:t>
            </a:r>
            <a:endParaRPr lang="it-IT" altLang="it-IT" sz="1100" i="1" dirty="0">
              <a:solidFill>
                <a:srgbClr val="00660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8244408" y="3085351"/>
            <a:ext cx="144016" cy="224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/>
          <p:cNvSpPr txBox="1">
            <a:spLocks/>
          </p:cNvSpPr>
          <p:nvPr/>
        </p:nvSpPr>
        <p:spPr>
          <a:xfrm>
            <a:off x="0" y="0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it-IT"/>
            </a:defPPr>
            <a:lvl1pPr defTabSz="457200" eaLnBrk="0" hangingPunct="0">
              <a:defRPr sz="2400">
                <a:solidFill>
                  <a:srgbClr val="002060"/>
                </a:solidFill>
                <a:ea typeface="MS PGothic"/>
                <a:cs typeface="MS PGothic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it-IT" dirty="0" smtClean="0"/>
              <a:t>FOCUS EDILIZIA PUBBLICA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6" y="676351"/>
            <a:ext cx="3340455" cy="220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>
          <a:xfrm flipV="1">
            <a:off x="5784001" y="2607717"/>
            <a:ext cx="1673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" y="2509284"/>
            <a:ext cx="5438977" cy="33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U0nkC8v0mSEkfLkDs58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pOoK4vUUWPpDs00eio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U0nkC8v0mSEkfLkDs58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pOoK4vUUWPpDs00eio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utjHuvMEeHx11rG5Ob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ossegtEUOYW3.lAz9K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kvqkc2DkyNYF83p40l8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U0nkC8v0mSEkfLkDs5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XnKRssoEuWRICYfy8wK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kvqkc2DkyNYF83p40l8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7wo3CsTkWQUluNnidCe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U0nkC8v0mSEkfLkDs5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7148</TotalTime>
  <Words>1615</Words>
  <Application>Microsoft Office PowerPoint</Application>
  <PresentationFormat>Presentazione su schermo (4:3)</PresentationFormat>
  <Paragraphs>310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L’OBIETTIVO DEL PEAR</vt:lpstr>
      <vt:lpstr>IL BURDEN SHARING</vt:lpstr>
      <vt:lpstr>COME RAGGIUNGERE L’OBIETTIVO?</vt:lpstr>
      <vt:lpstr>COSTRUZIONE DELLO SCENARIO DI PIANO</vt:lpstr>
      <vt:lpstr>Presentazione standard di PowerPoint</vt:lpstr>
      <vt:lpstr>Presentazione standard di PowerPoint</vt:lpstr>
      <vt:lpstr>Presentazione standard di PowerPoint</vt:lpstr>
      <vt:lpstr>OBIETTIVO EDIFICI</vt:lpstr>
      <vt:lpstr>Presentazione standard di PowerPoint</vt:lpstr>
      <vt:lpstr>NORME E REGOLE</vt:lpstr>
      <vt:lpstr>Presentazione standard di PowerPoint</vt:lpstr>
      <vt:lpstr>Presentazione standard di PowerPoint</vt:lpstr>
      <vt:lpstr>Presentazione standard di PowerPoint</vt:lpstr>
      <vt:lpstr>RISORSE E MISURE</vt:lpstr>
      <vt:lpstr>MISURE</vt:lpstr>
      <vt:lpstr>LA LINEA DI FINANZIAMENTO PER GLI EDIFICI PUBBLICI</vt:lpstr>
      <vt:lpstr>Presentazione standard di PowerPoint</vt:lpstr>
      <vt:lpstr>Presentazione standard di PowerPoint</vt:lpstr>
      <vt:lpstr>LA LINEA DI FINANZIAMENTO PER GLI EDIFICI PUBBLICI</vt:lpstr>
      <vt:lpstr>LA LINEA DI FINANZIAMENTO PER GLI EDIFICI PUBBLICI</vt:lpstr>
      <vt:lpstr>LA LINEA DI FINANZIAMENTO PER GLI EDIFICI PUBBLICI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Di Nora</dc:creator>
  <cp:lastModifiedBy>Dino De Simone</cp:lastModifiedBy>
  <cp:revision>584</cp:revision>
  <dcterms:created xsi:type="dcterms:W3CDTF">2013-07-30T10:35:36Z</dcterms:created>
  <dcterms:modified xsi:type="dcterms:W3CDTF">2015-10-01T14:03:59Z</dcterms:modified>
</cp:coreProperties>
</file>